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256" r:id="rId2"/>
    <p:sldId id="259" r:id="rId3"/>
    <p:sldId id="258" r:id="rId4"/>
    <p:sldId id="262" r:id="rId5"/>
    <p:sldId id="263" r:id="rId6"/>
    <p:sldId id="289" r:id="rId7"/>
    <p:sldId id="293" r:id="rId8"/>
    <p:sldId id="292" r:id="rId9"/>
    <p:sldId id="264" r:id="rId10"/>
    <p:sldId id="271" r:id="rId11"/>
    <p:sldId id="272" r:id="rId12"/>
    <p:sldId id="273" r:id="rId13"/>
    <p:sldId id="265" r:id="rId14"/>
    <p:sldId id="275" r:id="rId15"/>
    <p:sldId id="274" r:id="rId16"/>
    <p:sldId id="266" r:id="rId17"/>
    <p:sldId id="277" r:id="rId18"/>
    <p:sldId id="276" r:id="rId19"/>
    <p:sldId id="267" r:id="rId20"/>
    <p:sldId id="278" r:id="rId21"/>
    <p:sldId id="282" r:id="rId22"/>
    <p:sldId id="290" r:id="rId23"/>
    <p:sldId id="291" r:id="rId24"/>
    <p:sldId id="296" r:id="rId25"/>
    <p:sldId id="283" r:id="rId26"/>
    <p:sldId id="294" r:id="rId27"/>
    <p:sldId id="284" r:id="rId28"/>
    <p:sldId id="285" r:id="rId29"/>
    <p:sldId id="287" r:id="rId30"/>
    <p:sldId id="286" r:id="rId31"/>
    <p:sldId id="295" r:id="rId32"/>
    <p:sldId id="268" r:id="rId33"/>
    <p:sldId id="288" r:id="rId34"/>
    <p:sldId id="279" r:id="rId35"/>
    <p:sldId id="280" r:id="rId36"/>
    <p:sldId id="281" r:id="rId37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5735" autoAdjust="0"/>
    <p:restoredTop sz="95764" autoAdjust="0"/>
  </p:normalViewPr>
  <p:slideViewPr>
    <p:cSldViewPr>
      <p:cViewPr>
        <p:scale>
          <a:sx n="80" d="100"/>
          <a:sy n="80" d="100"/>
        </p:scale>
        <p:origin x="-107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5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marL="137160" indent="0" algn="ctr">
              <a:buNone/>
            </a:pPr>
            <a:r>
              <a:rPr lang="ru-RU" sz="52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«Архив - хранитель истории»</a:t>
            </a:r>
          </a:p>
          <a:p>
            <a:pPr marL="137160" indent="0" algn="ctr">
              <a:buNone/>
            </a:pPr>
            <a:endParaRPr lang="ru-RU" sz="1600" dirty="0">
              <a:solidFill>
                <a:schemeClr val="tx2">
                  <a:lumMod val="10000"/>
                </a:schemeClr>
              </a:solidFill>
            </a:endParaRPr>
          </a:p>
          <a:p>
            <a:pPr marL="137160" indent="0" algn="ctr">
              <a:buNone/>
            </a:pPr>
            <a:endParaRPr lang="ru-RU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137160" indent="0" algn="ctr">
              <a:buNone/>
            </a:pPr>
            <a:endParaRPr lang="ru-RU" sz="1600" dirty="0">
              <a:solidFill>
                <a:schemeClr val="tx2">
                  <a:lumMod val="10000"/>
                </a:schemeClr>
              </a:solidFill>
            </a:endParaRPr>
          </a:p>
          <a:p>
            <a:pPr marL="137160" indent="0" algn="ctr">
              <a:buNone/>
            </a:pPr>
            <a:endParaRPr lang="ru-RU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137160" indent="0" algn="ctr">
              <a:buNone/>
            </a:pPr>
            <a:endParaRPr lang="ru-RU" sz="1600" dirty="0">
              <a:solidFill>
                <a:schemeClr val="tx2">
                  <a:lumMod val="10000"/>
                </a:schemeClr>
              </a:solidFill>
            </a:endParaRPr>
          </a:p>
          <a:p>
            <a:pPr marL="137160" indent="0" algn="ctr">
              <a:buNone/>
            </a:pPr>
            <a:endParaRPr lang="ru-RU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137160" indent="0" algn="ctr">
              <a:buNone/>
            </a:pPr>
            <a:endParaRPr lang="ru-RU" sz="16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endParaRPr lang="ru-RU" sz="16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endParaRPr lang="ru-RU" sz="16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endParaRPr lang="ru-RU" sz="16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r>
              <a:rPr lang="ru-RU" sz="16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Тельманово 2022</a:t>
            </a:r>
            <a:endParaRPr lang="ru-RU" sz="16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Донецкой Народной Республики</a:t>
            </a:r>
            <a:b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Архивный отдел </a:t>
            </a:r>
            <a:endParaRPr lang="ru-RU" sz="28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0363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0" dirty="0">
                <a:solidFill>
                  <a:srgbClr val="111111"/>
                </a:solidFill>
                <a:effectLst/>
                <a:latin typeface="Montserrat"/>
              </a:rPr>
              <a:t> 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За высокий профессионализм и 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вклад 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становление архивного дела в </a:t>
            </a:r>
            <a:r>
              <a:rPr lang="ru-RU" sz="2400" b="0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Тельмановском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районе </a:t>
            </a:r>
            <a:b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3528391" cy="406531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3888432" cy="4320480"/>
          </a:xfrm>
        </p:spPr>
      </p:pic>
      <p:sp>
        <p:nvSpPr>
          <p:cNvPr id="3" name="TextBox 2"/>
          <p:cNvSpPr txBox="1"/>
          <p:nvPr/>
        </p:nvSpPr>
        <p:spPr>
          <a:xfrm>
            <a:off x="504904" y="6240689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Грамота  о награждении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районного архива в 1982 г.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4755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92696"/>
            <a:ext cx="3812028" cy="55446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3960439" cy="5361459"/>
          </a:xfrm>
        </p:spPr>
      </p:pic>
      <p:sp>
        <p:nvSpPr>
          <p:cNvPr id="2" name="TextBox 1"/>
          <p:cNvSpPr txBox="1"/>
          <p:nvPr/>
        </p:nvSpPr>
        <p:spPr>
          <a:xfrm>
            <a:off x="395536" y="6381328"/>
            <a:ext cx="3192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Грамота о  награждении В.М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Грибановой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6981" y="6381327"/>
            <a:ext cx="375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Грамота о  награждении В.М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Грибановой  в 1998 г.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9922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1" y="548680"/>
            <a:ext cx="3822700" cy="2547471"/>
          </a:xfrm>
        </p:spPr>
      </p:pic>
      <p:sp>
        <p:nvSpPr>
          <p:cNvPr id="6" name="TextBox 5"/>
          <p:cNvSpPr txBox="1"/>
          <p:nvPr/>
        </p:nvSpPr>
        <p:spPr>
          <a:xfrm>
            <a:off x="399392" y="3284984"/>
            <a:ext cx="3600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Протоколы правления колхоза «Серп  и Молот»»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Грюнтальского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сельского совета за 1945 год написанные на номере печатного  областного издания «Социалистический Донбасс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enovo\Desktop\грибанова\IMG_1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90" y="2364562"/>
            <a:ext cx="4580748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68142" y="548680"/>
            <a:ext cx="4224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Благодаря труду этих замечательных, хрупких женщин сохранены документы, позволяющие узнать через какие тяжелые испытания пришлось пройти нашим землякам восстанавливая район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осле оккупации немецко-фашистскими захватчиками, а также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дальнейшем его строительстве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8541" y="5532913"/>
            <a:ext cx="474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одовой отчет колхоза «Красный партизан»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Греково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-Александровского сельского совета за 1943 год, а также «Материалы социалистического соревнования» за 1947 год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5014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ина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ригорьевна начальник архивного отдела с 2005 года по 2012 годы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888432" cy="4353347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427984" y="1916832"/>
            <a:ext cx="4536504" cy="4608512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высшее, закончила Славянский педагогический институт. Уроженка </a:t>
            </a:r>
            <a:b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Комсомольское </a:t>
            </a:r>
            <a:r>
              <a:rPr lang="ru-RU" sz="17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Старобешевского</a:t>
            </a: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района.  В </a:t>
            </a:r>
            <a:r>
              <a:rPr lang="ru-RU" sz="17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Тельманово Нина Григорьевна приехала в 1991 году. </a:t>
            </a:r>
          </a:p>
          <a:p>
            <a:pPr marL="137160" indent="0" algn="just">
              <a:buNone/>
            </a:pP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первые годы работала инспектором районо, затем четыре года заведующей детским ясли-садом «Колосок», позже директором социальных служб «Центра детей, семьи и  молодежи». В 2005 году, по настоянию главы </a:t>
            </a:r>
            <a:r>
              <a:rPr lang="ru-RU" sz="17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Тельмановской</a:t>
            </a: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районной администрации, была переведена руководителем архивного отдела администрации района и стала преемницей Владимиры Михайловны Грибановой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7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lvl="0" indent="398463" algn="just">
              <a:buClr>
                <a:srgbClr val="31B6FD"/>
              </a:buClr>
              <a:buNone/>
            </a:pPr>
            <a:endParaRPr lang="ru-RU" sz="1700" dirty="0">
              <a:solidFill>
                <a:prstClr val="white">
                  <a:lumMod val="10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endParaRPr lang="ru-RU" sz="1600" dirty="0" smtClean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630932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6.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Н.Г.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5098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424936" cy="4536504"/>
          </a:xfrm>
        </p:spPr>
        <p:txBody>
          <a:bodyPr>
            <a:normAutofit/>
          </a:bodyPr>
          <a:lstStyle/>
          <a:p>
            <a:pPr marL="136525" indent="398463" algn="just">
              <a:buNone/>
            </a:pP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достижения пенсионного возраста Нина Григорьевна перешла на работу в Бюро технической инвентаризации, где 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проработала до сентября </a:t>
            </a: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г. 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лагодаря </a:t>
            </a: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ее труду были систематизированы документальные материалы играющие очень важную роль в жизни жителей района. 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398463" algn="just">
              <a:buNone/>
            </a:pP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События 2014 и 2015 годов оставили архивный отдел администрации Тельмановского района и </a:t>
            </a:r>
            <a:r>
              <a:rPr lang="ru-RU" sz="18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Тельмановский</a:t>
            </a: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районный трудовой архив без руководителей Нина Григорьевна и здесь не смогла остаться в стороне и поэтому  вышла на работу в феврале 2015 г. в качестве главного специалиста архивного отдела администрации Тельмановского района Донецкой Народной Республики, который включал в себя фонды управленческой деятельности и ликвидированных предприятий, проработала до марта 2020 г.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398463" algn="just">
              <a:buNone/>
            </a:pP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37160" indent="0" algn="just">
              <a:buNone/>
            </a:pPr>
            <a:endParaRPr lang="ru-RU" sz="16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3729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Сохранить документальное наследие, дать возможность людям знакомиться с уникальными документами – главная задача </a:t>
            </a:r>
            <a:r>
              <a:rPr lang="ru-RU" sz="27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архивистов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920880" cy="4896544"/>
          </a:xfrm>
        </p:spPr>
      </p:pic>
      <p:sp>
        <p:nvSpPr>
          <p:cNvPr id="3" name="TextBox 2"/>
          <p:cNvSpPr txBox="1"/>
          <p:nvPr/>
        </p:nvSpPr>
        <p:spPr>
          <a:xfrm>
            <a:off x="683568" y="6237312"/>
            <a:ext cx="82089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7. Архивисты, слева на право : архивист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категории Кащенко Т.В., начальник отдела администрации района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Н.Г.,  директор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районного трудового архива Калягина Э.А. 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1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1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1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3389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Калягина Элеонора Александровна  директор Тельмановского  районного трудового архива </a:t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2004 года по 2012 год </a:t>
            </a:r>
            <a:endParaRPr lang="ru-RU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3706192" cy="4421088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499992" y="1600200"/>
            <a:ext cx="4186808" cy="4525963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 окончила Славянский педагогический институт.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роженка </a:t>
            </a:r>
            <a:b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Гранитное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декабря 2012 по февраль 2013 начальник архивного отдела администрации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marL="137160" indent="0" algn="just">
              <a:buNone/>
            </a:pPr>
            <a:endParaRPr lang="ru-RU" sz="16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endParaRPr lang="ru-RU" sz="1600" dirty="0" smtClean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6165304"/>
            <a:ext cx="700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8.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Калягина Элеонора Александровна  директор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районного трудового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архива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8312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88843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85302"/>
            <a:ext cx="446449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0" algn="just">
              <a:buNone/>
            </a:pP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Тельмановский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районный трудовой архи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создан в 2003 году. </a:t>
            </a:r>
          </a:p>
          <a:p>
            <a:pPr marL="137160" indent="0" algn="just">
              <a:buNone/>
            </a:pP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создания - обеспечение учета и сохранности документов по личному составу ликвидированных предприятий </a:t>
            </a:r>
            <a:r>
              <a:rPr lang="ru-RU" sz="17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Тельмановсвкого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района, предоставление справок социально– правового характера. </a:t>
            </a:r>
          </a:p>
          <a:p>
            <a:pPr marL="137160" indent="0" algn="just">
              <a:buNone/>
            </a:pP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подчинении находилось два человека – специалист 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категории </a:t>
            </a:r>
            <a:r>
              <a:rPr lang="ru-RU" sz="17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Русановская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Федоровна (бухгалтер) и </a:t>
            </a:r>
            <a:r>
              <a:rPr lang="ru-RU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архивист </a:t>
            </a:r>
            <a:r>
              <a:rPr lang="en-US" sz="17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7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 Кащенко Татьяна Витальевна. </a:t>
            </a: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Основными задачами являлось: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прием документов на государственное хранение от ликвидирующихся организаций.</a:t>
            </a: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Выявление и включение организаций в список источников формирования (комплектования) организаций в деятельности которых не создаются документы архивного фонда;</a:t>
            </a: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осуществление приема граждан по вопросам социально-правового характера, обеспечение и выдача архивных справок и копий. 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579450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9.  Калягина Э.А.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4932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1124744"/>
            <a:ext cx="3352800" cy="12527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по приему документов ликвидированных предприятий </a:t>
            </a:r>
            <a:endParaRPr lang="ru-RU" sz="24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5111750" cy="326266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5010566" cy="352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4128" y="3743713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11.  Калягина Э.А. в архивохранилище трудового архива.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Полисточный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пересмотр дела при приеме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126" y="6248345"/>
            <a:ext cx="760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ото  10. Калягина Э.А. и Кащенко Т.В. ведут прием  документов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1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8053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Кащенко Татьяна Витальевна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начальник архивного отдела администрации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ДНР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5112568" cy="3888431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436096" y="1600200"/>
            <a:ext cx="3528392" cy="4997152"/>
          </a:xfrm>
        </p:spPr>
        <p:txBody>
          <a:bodyPr>
            <a:noAutofit/>
          </a:bodyPr>
          <a:lstStyle/>
          <a:p>
            <a:pPr marL="137160" lvl="0" indent="0" algn="just">
              <a:buClr>
                <a:srgbClr val="F2F2F2">
                  <a:shade val="95000"/>
                </a:srgbClr>
              </a:buCl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Образование высшее, 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закончила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Донецкий национальный университет присвоена квалификация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– магистр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(история). </a:t>
            </a:r>
          </a:p>
          <a:p>
            <a:pPr marL="137160" indent="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13 февраля 2006 года по октябрь 2014 года архивист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категории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районного трудового архива.  В обязанности входило упорядочение документов постоянного хранения, а также ликвидированных предприятий, подготовка справок социально- правого характера и т.д.   </a:t>
            </a:r>
            <a:endParaRPr lang="ru-RU" sz="16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021288"/>
            <a:ext cx="3470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12 .  Кащенко Т.В.  В рабочем  кабинете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3462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137160" indent="0" algn="ctr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Международный день архивов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 fontAlgn="base">
              <a:buNone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Краткая история возникновения праздника</a:t>
            </a:r>
          </a:p>
          <a:p>
            <a:pPr marL="137160" indent="0" algn="ctr" fontAlgn="base">
              <a:buNone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1028700" algn="just" fontAlgn="base">
              <a:buNone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чрежден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Международным советом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архивов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далее – МСА) в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ноябре 2007 года на Генеральной ассамблее в Квебеке (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Канада)</a:t>
            </a:r>
            <a:r>
              <a:rPr lang="ru-RU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[1]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1028700" algn="just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праздника была выбрана не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случайно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именно в этот день в 1948 году решением ЮНЕСКО и под её эгидой был основан МСА. Дата образования данной организации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была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определена как Международный день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архивов, прошедший первый раз в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2008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году. </a:t>
            </a:r>
          </a:p>
          <a:p>
            <a:pPr marL="136525" indent="1028700" algn="just">
              <a:buNone/>
            </a:pPr>
            <a:endParaRPr lang="ru-RU" sz="15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443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архивными фондами государственного и трудового архива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744416" cy="47525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888432" cy="4641379"/>
          </a:xfrm>
        </p:spPr>
      </p:pic>
      <p:sp>
        <p:nvSpPr>
          <p:cNvPr id="3" name="TextBox 2"/>
          <p:cNvSpPr txBox="1"/>
          <p:nvPr/>
        </p:nvSpPr>
        <p:spPr>
          <a:xfrm>
            <a:off x="0" y="6335161"/>
            <a:ext cx="418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13. Кащенко Т.В. в архивохранилище архивного отдела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администрации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6381328"/>
            <a:ext cx="447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14. Архивохранилище трудового архива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6276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76672"/>
            <a:ext cx="4244280" cy="5649491"/>
          </a:xfrm>
        </p:spPr>
        <p:txBody>
          <a:bodyPr>
            <a:normAutofit fontScale="77500" lnSpcReduction="20000"/>
          </a:bodyPr>
          <a:lstStyle/>
          <a:p>
            <a:pPr marL="137160" indent="0" algn="just">
              <a:buNone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Активные боевые действия 2014 -2015 годов не обошли стороной и архивы. С памятного, 5 сентября 2014 года,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результате регулярных обстрелов поселка, помещения архивного отдела администрации </a:t>
            </a:r>
            <a:r>
              <a:rPr lang="ru-RU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остались без остекления, а  в полуподвальных помещениях трудового архива не было отопления и освещения</a:t>
            </a:r>
            <a:r>
              <a:rPr lang="ru-RU" sz="1900" dirty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9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9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ольшинство </a:t>
            </a:r>
            <a:r>
              <a:rPr lang="ru-RU" sz="1900" dirty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организаций практически не </a:t>
            </a:r>
            <a:r>
              <a:rPr lang="ru-RU" sz="19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работало однако Татьяна Витальевна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ходила на работу, принимала заявления граждан, выполняла принятые ранее запросы. </a:t>
            </a:r>
          </a:p>
          <a:p>
            <a:pPr marL="137160" indent="0" algn="just">
              <a:buNone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Рискуя жизнью жители района все равно добирались в райцентр ведь им необходимы были справки для оформления на пенсию.</a:t>
            </a:r>
          </a:p>
          <a:p>
            <a:pPr marL="137160" indent="0" algn="just">
              <a:buNone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февраля 2015 года заботу по сохранению архивных фондов и обеспечению населения справками социально – правового характера выполняли уже вдвоем с </a:t>
            </a:r>
            <a:r>
              <a:rPr lang="ru-RU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Ниной Григорьевной. Вместе выметали стекла и осколки после обстрелов, вместе восстанавливали посеченные осколками архивные документы. 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ru-RU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8200" y="476672"/>
            <a:ext cx="4038600" cy="5649491"/>
          </a:xfrm>
        </p:spPr>
        <p:txBody>
          <a:bodyPr>
            <a:normAutofit/>
          </a:bodyPr>
          <a:lstStyle/>
          <a:p>
            <a:pPr marL="137160" lvl="0" indent="0" algn="just">
              <a:buClr>
                <a:srgbClr val="31B6FD"/>
              </a:buClr>
              <a:buNone/>
            </a:pP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Несмотря ни на, что принимали документы постоянного срока хранения и ликвидированных предприятий. </a:t>
            </a:r>
          </a:p>
          <a:p>
            <a:pPr marL="137160" lvl="0" indent="0" algn="just">
              <a:buClr>
                <a:srgbClr val="31B6FD"/>
              </a:buClr>
              <a:buNone/>
            </a:pP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На сегодняшний день цели и задачи архивного отдела администрации Тельмановского района остаются прежние: сохранение архивного фонда Донецкой Народной Республики, предоставление консультативной помощи организациям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списка </a:t>
            </a: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№ 1 – источникам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(комплектования) </a:t>
            </a: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архивного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фонда ДНР, прием документов постоянного срока хранения, предоставление справок социально –правового характера </a:t>
            </a: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т.д.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9819"/>
            <a:ext cx="4095435" cy="2538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5" y="616530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ото 15. Осколки, собранные в  помещении отдела в 2014 г., и поврежденные описи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4163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Макарова Людмила Николаевна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главный специалист архивного отдела администрации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 ДНР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608512" cy="3672408"/>
          </a:xfrm>
        </p:spPr>
      </p:pic>
      <p:sp>
        <p:nvSpPr>
          <p:cNvPr id="8" name="TextBox 7"/>
          <p:cNvSpPr txBox="1"/>
          <p:nvPr/>
        </p:nvSpPr>
        <p:spPr>
          <a:xfrm>
            <a:off x="5004049" y="1628800"/>
            <a:ext cx="38884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марта 2020 года архивариус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архивного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марте  2022 года переведена на должность главного специалиста архивного отдела. Образование не оконченное высшее, Донецкий национальный университет по специальности  документоведение - архивоведение. </a:t>
            </a:r>
          </a:p>
          <a:p>
            <a:pPr algn="just" fontAlgn="base">
              <a:spcAft>
                <a:spcPts val="75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должностные обязанности входит:</a:t>
            </a:r>
          </a:p>
          <a:p>
            <a:pPr algn="just" fontAlgn="base">
              <a:spcAft>
                <a:spcPts val="75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учет документов находящихся на хранении;</a:t>
            </a:r>
          </a:p>
          <a:p>
            <a:pPr algn="just" fontAlgn="base">
              <a:spcAft>
                <a:spcPts val="75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предоставление справок социально- правового характера качественно и в срок и др.</a:t>
            </a: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662" y="5445224"/>
            <a:ext cx="230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ото 16. Макарова Л.Н.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6260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98742"/>
            <a:ext cx="4994369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7" y="764704"/>
            <a:ext cx="8352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по проверке - наличию документов по личному составу ликвидированных предприятий находящихся на хранении в архивном отделе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5825995"/>
            <a:ext cx="54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ото 17. Макарова Л.Н. в архивохранилище №1 – документов по личному составу ликвидированных предприятий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1498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Кочергина Вера Анатольевна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архивариус архивного отдела 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5256584" cy="4680520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796136" y="2679192"/>
            <a:ext cx="2671208" cy="363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Работа по упорядочению документов 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№ 18. Кочергина В.А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6585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 работников отдела в рамках популяризации архивного дела  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19" y="1340768"/>
            <a:ext cx="8568953" cy="525658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Начальником архивного отдела Кащенко Т.В.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одготовлен ряд научных публикаций,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изданных: в сборнике материалов международной научно-практической конференции «Донецкие чтения -2020» (статьи на тему «Внешние миграции и  социальная адаптация переселенцев Сталинской области в 1946-1951 годах», а также «Вклад тружеников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Тельмановского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района в восстановление сельскохозяйственного производства в 1943-1945 годах»); в сборнике научно-практической международной конференции Воронежского государственного технического университета «Стратегия России в новых геополитических и геоэкономических условиях» (статья на тему «Роль рыболовного хозяйства в решении продовольственной проблемы (на примере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Кривокосского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рыбзавода Ждановского рыбокомбината))» 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Принято участие в Международной научно-практической конференции ВГТУ «Стратегия России в новых геополитических и геоэкономических условиях». 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2020 и 2021 гг. были подготовлены презентации и опубликованы на официальном сайте администрации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Тельмановского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района Донецкой Народной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Республики,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также на сайте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Библиотечной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системы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Тельмановского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района. 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37160" indent="0">
              <a:lnSpc>
                <a:spcPct val="120000"/>
              </a:lnSpc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461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1"/>
            <a:ext cx="554461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2397948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основе архивных документов находящихся на хранении в архивном отделе был подготовлен доклад и принято участие 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международной научно-практической конференции «Донецкие чтения-2020», международной конференции «История Донбасса: анализ и перспективы» (доклад на тему «Реорганизационные мероприятия в колхозном строительстве в 1950-1960 гг. (на примере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Тельмановского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района Сталинской области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))»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3" y="587727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ru-RU" sz="12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Диаграмма </a:t>
            </a:r>
            <a:r>
              <a:rPr lang="ru-RU" sz="12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составлена на основании </a:t>
            </a:r>
            <a:r>
              <a:rPr lang="ru-RU" sz="12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исторических справок к описям </a:t>
            </a:r>
            <a:r>
              <a:rPr lang="ru-RU" sz="12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основной деятельности </a:t>
            </a:r>
            <a:r>
              <a:rPr lang="ru-RU" sz="12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колхозов действовавших на территории района.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3693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04665"/>
            <a:ext cx="4038600" cy="525658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Схема структуры финансового отдела районного совета депутатов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трудящихся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8200" y="332656"/>
            <a:ext cx="4038600" cy="5544617"/>
          </a:xfrm>
        </p:spPr>
        <p:txBody>
          <a:bodyPr>
            <a:normAutofit/>
          </a:bodyPr>
          <a:lstStyle/>
          <a:p>
            <a:pPr indent="0" algn="ctr">
              <a:lnSpc>
                <a:spcPct val="150000"/>
              </a:lnSpc>
              <a:spcAft>
                <a:spcPts val="0"/>
              </a:spcAft>
              <a:buNone/>
              <a:tabLst>
                <a:tab pos="620395" algn="l"/>
              </a:tabLst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Предприятия и организации действовавшие 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37160" indent="0" algn="ctr">
              <a:buNone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на 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территории района на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31.12.1948г</a:t>
            </a:r>
          </a:p>
          <a:p>
            <a:pPr marL="137160" indent="0" algn="ctr">
              <a:buNone/>
            </a:pPr>
            <a:endParaRPr lang="ru-RU" sz="11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Рисунок 5" descr="C:\Users\Lenovo\Desktop\Снимок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7"/>
            <a:ext cx="4032448" cy="4464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3145" y="5733256"/>
            <a:ext cx="4176464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Схема составлена на 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основании приказов по основной деятельности финансового отдела районного совета депутатов трудящихся</a:t>
            </a:r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Ф. 79 . </a:t>
            </a:r>
            <a:r>
              <a:rPr lang="ru-RU" sz="1200" dirty="0">
                <a:latin typeface="Times New Roman" pitchFamily="18" charset="0"/>
                <a:ea typeface="Calibri"/>
                <a:cs typeface="Times New Roman" pitchFamily="18" charset="0"/>
              </a:rPr>
              <a:t>Оп. 1. Д. 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6, л. 1-230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86609"/>
              </p:ext>
            </p:extLst>
          </p:nvPr>
        </p:nvGraphicFramePr>
        <p:xfrm>
          <a:off x="4644008" y="1083534"/>
          <a:ext cx="4248472" cy="5006340"/>
        </p:xfrm>
        <a:graphic>
          <a:graphicData uri="http://schemas.openxmlformats.org/drawingml/2006/table">
            <a:tbl>
              <a:tblPr firstRow="1" firstCol="1" bandRow="1"/>
              <a:tblGrid>
                <a:gridCol w="397592"/>
                <a:gridCol w="1648000"/>
                <a:gridCol w="2202880"/>
              </a:tblGrid>
              <a:tr h="260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предприятия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Подчиненность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Приморский зерносовхоз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совхозов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Совхоз им. Тельмана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Трест пригородных хозяйств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Плодовощторг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Сталинплодоовощторг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№п/п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Местной промышленности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Заготскот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мясо-молочной промышленности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Инкубаторно птицеводческая станция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сельского хозяйства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Николаевское сельское потребительское общество (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Центросоюз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Михайловское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Тельмановское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Кузнецово-Михайловское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Греко-Александровская МТС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сельского хозяйства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Остгеймская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МТС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Каранская автоколона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заготовок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Тельмановская РПС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Центросоюз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Райзаготконтора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РПС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Каранское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Старо-Каранский Дворец культуры 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Местного значения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Райкомунхоз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19.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Тельмановский маслозавод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мясо-молоко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пром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Коньковская мельница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Облтраст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сельхоз.пром.помол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Коньковское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Центропромсоюз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Старо-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Ласпинское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Гринтальское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сельПО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24.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Райотдел кинофикации </a:t>
                      </a:r>
                      <a:endParaRPr lang="ru-RU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0395" algn="l"/>
                        </a:tabLs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Министерство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матографии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740" marR="41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16016" y="6207605"/>
            <a:ext cx="43055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Таблица </a:t>
            </a:r>
            <a:r>
              <a:rPr lang="ru-RU" sz="11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составлена на </a:t>
            </a:r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основании приказов по финансовому отделу районного совета депутатов </a:t>
            </a:r>
            <a:r>
              <a:rPr lang="ru-RU" sz="11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трудящихся</a:t>
            </a:r>
            <a:endParaRPr lang="ru-RU" sz="11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ea typeface="Calibri"/>
                <a:cs typeface="Times New Roman" pitchFamily="18" charset="0"/>
              </a:rPr>
              <a:t>Ф</a:t>
            </a:r>
            <a:r>
              <a:rPr lang="ru-RU" sz="11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100" dirty="0" smtClean="0">
                <a:latin typeface="Times New Roman" pitchFamily="18" charset="0"/>
                <a:ea typeface="Calibri"/>
                <a:cs typeface="Times New Roman" pitchFamily="18" charset="0"/>
              </a:rPr>
              <a:t>79</a:t>
            </a:r>
            <a:r>
              <a:rPr lang="ru-RU" sz="1100" dirty="0"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ru-RU" sz="11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ea typeface="Calibri"/>
                <a:cs typeface="Times New Roman" pitchFamily="18" charset="0"/>
              </a:rPr>
              <a:t>Оп. 1. Д. 5. 144 </a:t>
            </a:r>
            <a:r>
              <a:rPr lang="ru-RU" sz="1100" dirty="0" smtClean="0">
                <a:latin typeface="Times New Roman" pitchFamily="18" charset="0"/>
                <a:ea typeface="Calibri"/>
                <a:cs typeface="Times New Roman" pitchFamily="18" charset="0"/>
              </a:rPr>
              <a:t>л</a:t>
            </a:r>
          </a:p>
        </p:txBody>
      </p:sp>
    </p:spTree>
    <p:extLst>
      <p:ext uri="{BB962C8B-B14F-4D97-AF65-F5344CB8AC3E}">
        <p14:creationId xmlns:p14="http://schemas.microsoft.com/office/powerpoint/2010/main" val="328492024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1042376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Архивным отделом были подготовлены экспозиции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различной направленности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u="sng" dirty="0" smtClean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отодокументальная тематическая экспозиция, посвященная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u="sng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«Ветеранам труда </a:t>
            </a:r>
            <a:r>
              <a:rPr lang="ru-RU" sz="1800" b="1" u="sng" dirty="0" err="1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Тельмановского</a:t>
            </a:r>
            <a:r>
              <a:rPr lang="ru-RU" sz="1800" b="1" u="sng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района».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320480" cy="318373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244975" cy="3183731"/>
          </a:xfrm>
        </p:spPr>
      </p:pic>
      <p:sp>
        <p:nvSpPr>
          <p:cNvPr id="7" name="TextBox 6"/>
          <p:cNvSpPr txBox="1"/>
          <p:nvPr/>
        </p:nvSpPr>
        <p:spPr>
          <a:xfrm>
            <a:off x="179512" y="5373216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Скан копии и оригиналы </a:t>
            </a:r>
            <a:r>
              <a:rPr lang="ru-RU" sz="1600" dirty="0" smtClean="0">
                <a:latin typeface="Times New Roman"/>
              </a:rPr>
              <a:t>ф</a:t>
            </a:r>
            <a:r>
              <a:rPr lang="ru-RU" sz="1600" dirty="0" smtClean="0">
                <a:latin typeface="Times New Roman"/>
                <a:ea typeface="Calibri"/>
              </a:rPr>
              <a:t>ото </a:t>
            </a:r>
            <a:r>
              <a:rPr lang="ru-RU" sz="1600" dirty="0">
                <a:latin typeface="Times New Roman"/>
                <a:ea typeface="Calibri"/>
              </a:rPr>
              <a:t>из </a:t>
            </a:r>
            <a:r>
              <a:rPr lang="ru-RU" sz="1600" dirty="0" smtClean="0">
                <a:latin typeface="Times New Roman"/>
                <a:ea typeface="Calibri"/>
              </a:rPr>
              <a:t>семейного </a:t>
            </a:r>
            <a:r>
              <a:rPr lang="ru-RU" sz="1600" dirty="0">
                <a:latin typeface="Times New Roman"/>
                <a:ea typeface="Calibri"/>
              </a:rPr>
              <a:t>архива ветеранов труда колхоза им.</a:t>
            </a:r>
            <a:r>
              <a:rPr lang="en-US" sz="1600" dirty="0">
                <a:latin typeface="Times New Roman"/>
                <a:ea typeface="Calibri"/>
              </a:rPr>
              <a:t>XXII </a:t>
            </a:r>
            <a:r>
              <a:rPr lang="ru-RU" sz="1600" dirty="0">
                <a:latin typeface="Times New Roman"/>
                <a:ea typeface="Calibri"/>
              </a:rPr>
              <a:t>съезда КПСС посвященные жизни </a:t>
            </a:r>
            <a:r>
              <a:rPr lang="ru-RU" sz="1600" dirty="0" smtClean="0">
                <a:latin typeface="Times New Roman"/>
                <a:ea typeface="Calibri"/>
              </a:rPr>
              <a:t>колхозников. </a:t>
            </a:r>
            <a:r>
              <a:rPr lang="ru-RU" sz="1600" dirty="0" err="1" smtClean="0">
                <a:latin typeface="Times New Roman"/>
                <a:ea typeface="Calibri"/>
              </a:rPr>
              <a:t>Бугаец</a:t>
            </a:r>
            <a:r>
              <a:rPr lang="ru-RU" sz="1600" dirty="0" smtClean="0">
                <a:latin typeface="Times New Roman"/>
                <a:ea typeface="Calibri"/>
              </a:rPr>
              <a:t> Василия Петровича и Илющенко Александры Кирилловны.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713303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/>
                <a:ea typeface="Calibri"/>
              </a:rPr>
              <a:t>Удостоверения, медали «Ветеранов труда» и орден «Трудового Красного Знамени»,  выписки из постановлений </a:t>
            </a:r>
            <a:r>
              <a:rPr lang="ru-RU" sz="1600" dirty="0" smtClean="0">
                <a:latin typeface="Times New Roman"/>
                <a:ea typeface="Calibri"/>
              </a:rPr>
              <a:t>об </a:t>
            </a:r>
            <a:r>
              <a:rPr lang="ru-RU" sz="1600" dirty="0">
                <a:latin typeface="Times New Roman"/>
                <a:ea typeface="Calibri"/>
              </a:rPr>
              <a:t>истории </a:t>
            </a:r>
            <a:r>
              <a:rPr lang="ru-RU" sz="1600" dirty="0" smtClean="0">
                <a:latin typeface="Times New Roman"/>
                <a:ea typeface="Calibri"/>
              </a:rPr>
              <a:t>наград из личного архива предоставленные родными ветеранов. </a:t>
            </a:r>
          </a:p>
          <a:p>
            <a:endParaRPr lang="ru-RU" sz="1600" dirty="0">
              <a:latin typeface="Times New Roman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20.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Документы ,предоставленные родственниками ветеранов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79337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19. Документы ,предоставленные родственниками ветеранов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2906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u="sng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u="sng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700" b="1" u="sng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u="sng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700" b="1" u="sng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Фото </a:t>
            </a:r>
            <a:r>
              <a:rPr lang="ru-RU" sz="2700" b="1" u="sng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- экспозиция на </a:t>
            </a:r>
            <a:r>
              <a:rPr lang="ru-RU" sz="2700" b="1" u="sng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тему:</a:t>
            </a:r>
            <a:r>
              <a:rPr lang="ru-RU" sz="2700" b="1" u="sng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700" b="1" u="sng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«</a:t>
            </a:r>
            <a:r>
              <a:rPr lang="ru-RU" sz="2700" b="1" u="sng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Память сердца не молчит».</a:t>
            </a:r>
            <a:r>
              <a:rPr lang="ru-RU" sz="2700" b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700" b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2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I:\фото\P10102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5163"/>
            <a:ext cx="3672408" cy="43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фото\P101026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78" y="4149080"/>
            <a:ext cx="4253901" cy="22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2484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12038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 сентября 2019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года.  РДК,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пгт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Тельманово 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Мемориальный комплекс «Родина - Мать».</a:t>
            </a:r>
            <a:endParaRPr lang="ru-RU" sz="1600" dirty="0">
              <a:solidFill>
                <a:schemeClr val="bg1">
                  <a:lumMod val="10000"/>
                </a:schemeClr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309320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21. Дорошенко Л.В. </a:t>
            </a:r>
            <a:r>
              <a:rPr lang="en-US" sz="11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1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368146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21.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иблиотекари (слева на право)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Компанченко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Т.Н., Панина И.Н.,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Хома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Т.Н. у мемориала «Славы»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6570930"/>
            <a:ext cx="252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Фото. 22. Документы выставки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140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5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государственной политики в сфере архивного дела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комплектования Архивного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фонда документами местного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значения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сохранности, учета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документов постоянного срока хранения и документов по личному составу ликвидированных предприятий, учреждений и организаций, которые действовали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latin typeface="Calibri"/>
              <a:ea typeface="Times New Roman"/>
              <a:cs typeface="Times New Roman"/>
            </a:endParaRPr>
          </a:p>
          <a:p>
            <a:pPr marL="136525" lvl="0" indent="1028700" algn="just">
              <a:buClr>
                <a:srgbClr val="F2F2F2">
                  <a:shade val="95000"/>
                </a:srgbClr>
              </a:buClr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</a:p>
          <a:p>
            <a:pPr marL="136525" lvl="0" indent="1028700" algn="just">
              <a:buClr>
                <a:srgbClr val="F2F2F2">
                  <a:shade val="95000"/>
                </a:srgbClr>
              </a:buClr>
              <a:buNone/>
            </a:pPr>
            <a:endParaRPr lang="ru-RU" sz="2200" dirty="0">
              <a:solidFill>
                <a:srgbClr val="F2F2F2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5010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Основными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задачами архивного отдела администрации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района являются: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7403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1600" u="sng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101" name="Picture 5" descr="I:\фото\11-09-2019_10-59-15\P101000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7" y="2204864"/>
            <a:ext cx="8208912" cy="39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5" y="492780"/>
            <a:ext cx="8352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Архивный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отдел администрации </a:t>
            </a:r>
            <a:r>
              <a:rPr lang="ru-RU" sz="24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Тельмановского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 района принял участие в выставке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подготовленной Районной библиотечной системой на тему: 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«И ПОМНИТ МИР СПАСЕННЫЙ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5" y="6193094"/>
            <a:ext cx="687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23. Фотографии,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предоставленны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«Общественной организацией ветераны войны и труда»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1337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403244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8" y="548680"/>
            <a:ext cx="453833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4" y="4710314"/>
            <a:ext cx="4032446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375" y="5659681"/>
            <a:ext cx="453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24. В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ыставка на </a:t>
            </a:r>
            <a:r>
              <a:rPr lang="ru-RU" sz="1200" dirty="0">
                <a:latin typeface="Times New Roman" pitchFamily="18" charset="0"/>
                <a:ea typeface="Calibri"/>
                <a:cs typeface="Times New Roman" pitchFamily="18" charset="0"/>
              </a:rPr>
              <a:t>тему: 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1200" dirty="0">
                <a:latin typeface="Times New Roman" pitchFamily="18" charset="0"/>
                <a:ea typeface="Calibri"/>
                <a:cs typeface="Times New Roman" pitchFamily="18" charset="0"/>
              </a:rPr>
              <a:t>И ПОМНИТ МИР СПАСЕННЫЙ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».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Слева на право: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иблиотекарь Тельмановской районной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бибилиотеки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Миник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Е.Н, .Кащенко Т.В.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378904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25. Начальные классы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Тельмановской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школы на выставке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9884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640960" cy="754344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Архивный отдел </a:t>
            </a:r>
            <a:r>
              <a:rPr lang="ru-RU" sz="1400" dirty="0" smtClean="0">
                <a:latin typeface="Times New Roman"/>
                <a:ea typeface="Calibri"/>
              </a:rPr>
              <a:t>имеет </a:t>
            </a:r>
            <a:r>
              <a:rPr lang="ru-RU" sz="1400" dirty="0">
                <a:latin typeface="Times New Roman"/>
                <a:ea typeface="Calibri"/>
              </a:rPr>
              <a:t>два приспособленных помещения, одно из которых находится в здании </a:t>
            </a:r>
            <a:r>
              <a:rPr lang="ru-RU" sz="1400" dirty="0" smtClean="0">
                <a:latin typeface="Times New Roman"/>
                <a:ea typeface="Calibri"/>
              </a:rPr>
              <a:t>администрации на </a:t>
            </a:r>
            <a:r>
              <a:rPr lang="ru-RU" sz="1400" dirty="0">
                <a:latin typeface="Times New Roman"/>
                <a:ea typeface="Calibri"/>
              </a:rPr>
              <a:t>3 </a:t>
            </a:r>
            <a:r>
              <a:rPr lang="ru-RU" sz="1400" dirty="0" smtClean="0">
                <a:latin typeface="Times New Roman"/>
                <a:ea typeface="Calibri"/>
              </a:rPr>
              <a:t>этаже, </a:t>
            </a:r>
            <a:r>
              <a:rPr lang="ru-RU" sz="1400" dirty="0">
                <a:latin typeface="Times New Roman"/>
                <a:ea typeface="Calibri"/>
              </a:rPr>
              <a:t>второе -  арендуемое у </a:t>
            </a:r>
            <a:r>
              <a:rPr lang="ru-RU" sz="1400" dirty="0" err="1">
                <a:latin typeface="Times New Roman"/>
                <a:ea typeface="Calibri"/>
              </a:rPr>
              <a:t>Тельмановской</a:t>
            </a:r>
            <a:r>
              <a:rPr lang="ru-RU" sz="1400" dirty="0">
                <a:latin typeface="Times New Roman"/>
                <a:ea typeface="Calibri"/>
              </a:rPr>
              <a:t> поселковой администрации в здании нарсуда (цокольный этаж</a:t>
            </a:r>
            <a:r>
              <a:rPr lang="ru-RU" sz="1400" dirty="0" smtClean="0">
                <a:latin typeface="Times New Roman"/>
                <a:ea typeface="Calibri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1776310"/>
            <a:ext cx="4175125" cy="316835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247455" cy="3324638"/>
          </a:xfrm>
        </p:spPr>
      </p:pic>
      <p:sp>
        <p:nvSpPr>
          <p:cNvPr id="12" name="TextBox 11"/>
          <p:cNvSpPr txBox="1"/>
          <p:nvPr/>
        </p:nvSpPr>
        <p:spPr>
          <a:xfrm>
            <a:off x="4572000" y="184482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/>
                <a:ea typeface="Calibri"/>
              </a:rPr>
              <a:t>У</a:t>
            </a:r>
            <a:r>
              <a:rPr lang="ru-RU" sz="1600" dirty="0" smtClean="0">
                <a:latin typeface="Times New Roman"/>
                <a:ea typeface="Calibri"/>
              </a:rPr>
              <a:t>правленческой документации - 67 фондов;</a:t>
            </a:r>
          </a:p>
          <a:p>
            <a:r>
              <a:rPr lang="ru-RU" sz="1600" dirty="0" smtClean="0">
                <a:latin typeface="Times New Roman"/>
                <a:ea typeface="Calibri"/>
              </a:rPr>
              <a:t> </a:t>
            </a:r>
            <a:r>
              <a:rPr lang="ru-RU" sz="1600" dirty="0">
                <a:latin typeface="Times New Roman"/>
                <a:ea typeface="Calibri"/>
              </a:rPr>
              <a:t>Е</a:t>
            </a:r>
            <a:r>
              <a:rPr lang="ru-RU" sz="1600" dirty="0" smtClean="0">
                <a:latin typeface="Times New Roman"/>
                <a:ea typeface="Calibri"/>
              </a:rPr>
              <a:t>диниц хранения управленческой </a:t>
            </a:r>
          </a:p>
          <a:p>
            <a:r>
              <a:rPr lang="ru-RU" sz="1600" dirty="0" smtClean="0">
                <a:latin typeface="Times New Roman"/>
                <a:ea typeface="Calibri"/>
              </a:rPr>
              <a:t>документации -  11514;</a:t>
            </a:r>
          </a:p>
          <a:p>
            <a:pPr marL="171450" indent="-171450">
              <a:buFontTx/>
              <a:buChar char="-"/>
            </a:pPr>
            <a:endParaRPr lang="ru-RU" sz="1200" dirty="0" smtClean="0">
              <a:latin typeface="Times New Roman"/>
              <a:ea typeface="Calibri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709175"/>
            <a:ext cx="450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</a:rPr>
              <a:t>Общая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</a:rPr>
              <a:t>протяженность металлического стеллажного оборудования составляет 477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ea typeface="Calibri"/>
              </a:rPr>
              <a:t>пог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</a:rPr>
              <a:t>. м.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29" y="515719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26.  Архивохранилище документов постоянного срока хранения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624778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27. Архивохранилище документов постоянного срока хранения 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60885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Помещения архивного отдела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2331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Архивохранилище документов по личному составу ликвидированных предприятий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34020"/>
            <a:ext cx="4248472" cy="1423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173 фонда документов по личному составу ликвидированных предприятий, </a:t>
            </a:r>
            <a:r>
              <a:rPr lang="ru-RU" dirty="0" smtClean="0">
                <a:latin typeface="Times New Roman"/>
                <a:ea typeface="Calibri"/>
              </a:rPr>
              <a:t>14255 тысяч единиц хранения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854351"/>
            <a:ext cx="39604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28. Архивохранилище № 1 фондов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ликвидированных предприятий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1412776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Всего 4 архивохранилища.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240 фондов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25769 ед. хр.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6373238"/>
            <a:ext cx="261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29. Архивохранилище № 2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12776"/>
            <a:ext cx="3960440" cy="3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0951"/>
            <a:ext cx="3822700" cy="3203961"/>
          </a:xfrm>
        </p:spPr>
      </p:pic>
    </p:spTree>
    <p:extLst>
      <p:ext uri="{BB962C8B-B14F-4D97-AF65-F5344CB8AC3E}">
        <p14:creationId xmlns:p14="http://schemas.microsoft.com/office/powerpoint/2010/main" val="76500803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620688"/>
            <a:ext cx="8424936" cy="5976664"/>
          </a:xfrm>
        </p:spPr>
        <p:txBody>
          <a:bodyPr>
            <a:noAutofit/>
          </a:bodyPr>
          <a:lstStyle/>
          <a:p>
            <a:pPr marL="136525" indent="406400" algn="ctr">
              <a:buNone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ЗАКЛЮЧЕНИЕ </a:t>
            </a:r>
          </a:p>
          <a:p>
            <a:pPr marL="136525" indent="40640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Жизнь населения отражается во всех сферах жизнедеятельности человека, исключением не является и архив. Во время боевых действий Великой Отечественной войны документы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не сохранились (были сожжены фашистскими захватчиками при эвакуации). </a:t>
            </a:r>
          </a:p>
          <a:p>
            <a:pPr marL="136525" indent="40640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послевоенное время документы, свидетельствующие о трудностях восстановления района и героическом труде земляков, сохранены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благодаря кропотливой работе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архивистов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406400" algn="just">
              <a:buNone/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окументы периода развала Советского союза (массовой ликвидации предприятий) сохранены</a:t>
            </a: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благодаря заботе </a:t>
            </a: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неравнодушному отношению к работе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Н.Г. и Калягиной Э.А., а также упорядочены 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уками  Кащенко Т.В. </a:t>
            </a:r>
          </a:p>
          <a:p>
            <a:pPr marL="136525" indent="40640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Сохранены и приумножены архивные фонды района во время боевых действий 2014-2015 годов благодаря неравнодушному отношению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Н.Г., Кащенко Т.В. </a:t>
            </a:r>
          </a:p>
          <a:p>
            <a:pPr marL="136525" indent="40640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сегодняшний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работа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сохранению исторической памяти района, а так же по предоставлению справок социально - правового характера ведется </a:t>
            </a:r>
            <a:r>
              <a:rPr lang="ru-RU" sz="1600" dirty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Кащенко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Т.В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Макаровой Л.Н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. и </a:t>
            </a:r>
            <a:r>
              <a:rPr lang="ru-RU" sz="1600" dirty="0" smtClean="0">
                <a:solidFill>
                  <a:prstClr val="white">
                    <a:lumMod val="10000"/>
                  </a:prstClr>
                </a:solidFill>
                <a:latin typeface="Times New Roman" pitchFamily="18" charset="0"/>
                <a:cs typeface="Times New Roman" pitchFamily="18" charset="0"/>
              </a:rPr>
              <a:t>Кочергиной В.А.  </a:t>
            </a:r>
            <a:endParaRPr lang="ru-RU" sz="16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395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/>
          </a:bodyPr>
          <a:lstStyle/>
          <a:p>
            <a:pPr marL="136525" indent="398463" algn="just" fontAlgn="base">
              <a:buNone/>
            </a:pP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Сохранить документальное наследие, дать возможность людям знакомиться с уникальными документами – главная задача архивистов.</a:t>
            </a:r>
          </a:p>
          <a:p>
            <a:pPr marL="136525" indent="398463" algn="just" fontAlgn="base">
              <a:buNone/>
            </a:pP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Поэтому День архивов – это не только профессиональный праздник всех работников данной отрасли, но и памятная дата, установленная для привлечения внимания широкой общественности и лиц, принимающих решения, к достижениям и проблемам архивного дела.</a:t>
            </a:r>
          </a:p>
          <a:p>
            <a:pPr marL="136525" indent="398463">
              <a:buNone/>
            </a:pPr>
            <a:endParaRPr lang="ru-RU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9131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412776"/>
            <a:ext cx="8424936" cy="4713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Электронный ресурс: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https://www.calend.ru/holidays/0/0/3244</a:t>
            </a:r>
          </a:p>
          <a:p>
            <a:pPr marL="0" indent="0">
              <a:buNone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Семейный архив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Цукановой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Валентины Лаврентьевны (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внефондовое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хранение)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3. Семейный архив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Рашевской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Нины Трофимовны (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внефондовое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хранение)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4. Ф. 78, оп. 1, д. 126 л. 1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5 Ф.  78. оп. 1. д.  126, л.17.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6. Ф. 78, оп. 1. д. 126, л. 19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7. Ф. 78, оп. 1. д. 126, л. 47</a:t>
            </a:r>
          </a:p>
          <a:p>
            <a:pPr marL="0" lv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8. Ф.  20, оп. 1, д. 5, л. 36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9. Ф. 26. оп.1. д. 1, 10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10. Семейный архив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Нины Григорьевн (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внефондовое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хранение)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11. Ф. 78, оп. № 1, д. 448, л. 1-25. 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12. Семейный архив Кащенко Татьяны Витальевны (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внефондовое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хранение)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13. Ф. № 78, д. 450. л.1.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14. Ф. 61, оп. № 1, д. 78, л. 1, 15,75, 78-80. 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15. Документы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предоставленные «Общественной организацией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ветераны войны и труда»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(ведется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 упорядочению).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buNone/>
            </a:pPr>
            <a:endParaRPr lang="ru-RU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Список использованных источников: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4339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Все, что было сделано и все, что еще предстоит сделать в развитии архивного дела 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невозможно представить без личного участия работников отдела, олицетворявших государственную архивную службу района. </a:t>
            </a: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Благодаря их усилиям собран и сохранен уникальный массив документов по истории восстановления района после Великой Отечественной войны и его развития в последующие годы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Хранители истории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0791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Работники архивного отдела исполкома Тельмановского районного совета депутатов трудящихся  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601" y="588590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1. Работники архивного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отдела на фоне архивных стеллажей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 лево на право: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Цуканова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Валентина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Лаврентьевна, архивист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категории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 1971 по 1994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гг.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Косарич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Надежда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Михайловна, начальник отдела в 1976 году  (более точные данные неизвестны)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[2]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56084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7169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092836" cy="4392488"/>
          </a:xfrm>
        </p:spPr>
      </p:pic>
      <p:sp>
        <p:nvSpPr>
          <p:cNvPr id="8" name="TextBox 7"/>
          <p:cNvSpPr txBox="1"/>
          <p:nvPr/>
        </p:nvSpPr>
        <p:spPr>
          <a:xfrm>
            <a:off x="308166" y="6453336"/>
            <a:ext cx="85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2. Архивист архивного отдела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Цуканова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В. Л.  за упорядочением документов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[2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166" y="1196752"/>
            <a:ext cx="825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данным фото можно судить об условиях работы в 70-е годы. Валентина Лаврентьевна тепло одета,  работает не снимая головной убор – это может означать, что в рабочем помещении достаточно прохладно.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619" y="277197"/>
            <a:ext cx="7976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Цуканова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Валентина Лаврентьевна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архивист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с 1971 по 1994 годы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0246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72816"/>
            <a:ext cx="3822192" cy="3447288"/>
          </a:xfrm>
        </p:spPr>
        <p:txBody>
          <a:bodyPr/>
          <a:lstStyle/>
          <a:p>
            <a:pPr marL="0" lvl="0" indent="0">
              <a:buClr>
                <a:srgbClr val="31B6FD"/>
              </a:buClr>
              <a:buNone/>
            </a:pPr>
            <a:r>
              <a:rPr lang="ru-RU" sz="16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Одной из задач </a:t>
            </a:r>
            <a:r>
              <a:rPr lang="ru-RU" sz="16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архивной службы является </a:t>
            </a:r>
            <a:r>
              <a:rPr lang="ru-RU" sz="16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6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сохранности и пополнение архивов </a:t>
            </a:r>
            <a:r>
              <a:rPr lang="ru-RU" sz="16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документами </a:t>
            </a:r>
            <a:r>
              <a:rPr lang="ru-RU" sz="16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отражающими  все стороны жизнедеятельности и развития </a:t>
            </a:r>
            <a:r>
              <a:rPr lang="ru-RU" sz="1600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Тальмановского</a:t>
            </a:r>
            <a:r>
              <a:rPr lang="ru-RU" sz="16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района. 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600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Цукановой</a:t>
            </a:r>
            <a:r>
              <a:rPr lang="ru-RU" sz="16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Валентиной Лаврентьевной за 1971-1976 гг. упорядочено 7100 дел постоянного хранения </a:t>
            </a:r>
            <a:r>
              <a:rPr lang="ru-RU" sz="16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и по личному составу. </a:t>
            </a:r>
            <a:endParaRPr lang="ru-RU" sz="1600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4644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5589240"/>
            <a:ext cx="2651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Фото 3.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Цуканова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В.Л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работой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[2]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2103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Рашевская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Нина Трофимовна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архивариус архивного отдела администрации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 с 1994 года по 2001 год.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4392487" cy="5112568"/>
          </a:xfrm>
        </p:spPr>
        <p:txBody>
          <a:bodyPr>
            <a:normAutofit fontScale="92500"/>
          </a:bodyPr>
          <a:lstStyle/>
          <a:p>
            <a:pPr marL="0" lvl="0" indent="0" algn="just">
              <a:buClr>
                <a:srgbClr val="31B6FD"/>
              </a:buClr>
              <a:buNone/>
            </a:pP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В 1994 году на смену </a:t>
            </a:r>
            <a:r>
              <a:rPr lang="ru-RU" sz="1700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Цукановой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В.Л. пришла </a:t>
            </a:r>
            <a:r>
              <a:rPr lang="ru-RU" sz="1700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Рашевская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Нина Трофимовна, которая проработала в хоз. расчетной группе архивного отдела до 2001 года. Нине Трофимовне пришлось  рассчитаться в связи с ликвидацией хоз. расчетной группы. На счету Нины Трофимовны упорядочен не один десяток ведомственных архивов, не одна тысяча документов постоянного </a:t>
            </a: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и долговременного срока хранения (по личному составу).</a:t>
            </a:r>
          </a:p>
          <a:p>
            <a:pPr marL="0" lvl="0" indent="0" algn="just">
              <a:buClr>
                <a:srgbClr val="31B6FD"/>
              </a:buClr>
              <a:buNone/>
            </a:pP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Благодаря слаженной работе  начальника архивного отдела Грибановой В.М. и  архивариуса </a:t>
            </a:r>
            <a:r>
              <a:rPr lang="ru-RU" sz="1700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Рашевской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Н.Т. была улучшена </a:t>
            </a: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материальная база </a:t>
            </a: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архива - на 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заработанные хоз. группой средства в архив приобреталась мебель, ковровые покрытия, пылесос (которые находятся в архивном отделе и по сей день</a:t>
            </a: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just">
              <a:buClr>
                <a:srgbClr val="31B6FD"/>
              </a:buClr>
              <a:buNone/>
            </a:pP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Для упорядочения документов колхоза </a:t>
            </a: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Нина Трофимовна выезжала </a:t>
            </a:r>
            <a:r>
              <a:rPr lang="ru-RU" sz="17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на место </a:t>
            </a:r>
            <a:r>
              <a:rPr lang="ru-RU" sz="17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хранения документов.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31B6FD"/>
              </a:buClr>
              <a:buNone/>
            </a:pPr>
            <a:endParaRPr lang="ru-RU" sz="1700" dirty="0" smtClean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3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4104456" cy="4320480"/>
          </a:xfrm>
        </p:spPr>
      </p:pic>
      <p:sp>
        <p:nvSpPr>
          <p:cNvPr id="4" name="TextBox 3"/>
          <p:cNvSpPr txBox="1"/>
          <p:nvPr/>
        </p:nvSpPr>
        <p:spPr>
          <a:xfrm>
            <a:off x="4860032" y="6165304"/>
            <a:ext cx="268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4.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Рашевская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Нина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рофимовна </a:t>
            </a:r>
          </a:p>
          <a:p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Внефондовое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хранение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2948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Грибанова Владимира Михайловна заведующая районным архивным отделом с 1979 по 2005 гг.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888432" cy="4772273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283968" y="2564904"/>
            <a:ext cx="4608512" cy="4143946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высшее, закончила Донецкий национальный университет по  специальности преподаватель украинского языка и литературы. Решением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Тельмановского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районного совета </a:t>
            </a:r>
            <a:b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октября 1979 года Владимира Михайловна утверждена заведующей районным архивом. </a:t>
            </a:r>
          </a:p>
          <a:p>
            <a:pPr marL="137160" indent="0" algn="just">
              <a:buNone/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Четверть века Владимира Михайловна совместно с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Цукановой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В.Л. и впоследствии с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Рашевкой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Н.Т. трудилась способствуя 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сохранению, развитию и использованию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исторического наследия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айона. Ее стаж работы в архивном отделе составляет 25 лет 4 месяца.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29783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 5. Грибанова Владимира Михайловна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7503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4628</TotalTime>
  <Words>2549</Words>
  <Application>Microsoft Office PowerPoint</Application>
  <PresentationFormat>Экран (4:3)</PresentationFormat>
  <Paragraphs>271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Волна</vt:lpstr>
      <vt:lpstr>Администрация Тельмановского района  Донецкой Народной Республики Архивный отдел </vt:lpstr>
      <vt:lpstr>Презентация PowerPoint</vt:lpstr>
      <vt:lpstr>Основными задачами архивного отдела администрации Тельмановского района являются:  </vt:lpstr>
      <vt:lpstr>Хранители истории Тельмановского района </vt:lpstr>
      <vt:lpstr>Работники архивного отдела исполкома Тельмановского районного совета депутатов трудящихся  </vt:lpstr>
      <vt:lpstr>Презентация PowerPoint</vt:lpstr>
      <vt:lpstr>Презентация PowerPoint</vt:lpstr>
      <vt:lpstr>Рашевская Нина Трофимовна  архивариус архивного отдела администрации Тельмановского района с 1994 года по 2001 год. </vt:lpstr>
      <vt:lpstr>Грибанова Владимира Михайловна заведующая районным архивным отделом с 1979 по 2005 гг.</vt:lpstr>
      <vt:lpstr> За высокий профессионализм и вклад в становление архивного дела в Тельмановском районе  </vt:lpstr>
      <vt:lpstr>Презентация PowerPoint</vt:lpstr>
      <vt:lpstr>Презентация PowerPoint</vt:lpstr>
      <vt:lpstr>Повещенко Нина Григорьевна начальник архивного отдела с 2005 года по 2012 годы</vt:lpstr>
      <vt:lpstr>Презентация PowerPoint</vt:lpstr>
      <vt:lpstr>Сохранить документальное наследие, дать возможность людям знакомиться с уникальными документами – главная задача архивистов</vt:lpstr>
      <vt:lpstr>Калягина Элеонора Александровна  директор Тельмановского  районного трудового архива  с 2004 года по 2012 год </vt:lpstr>
      <vt:lpstr>Презентация PowerPoint</vt:lpstr>
      <vt:lpstr>Работа по приему документов ликвидированных предприятий </vt:lpstr>
      <vt:lpstr>Кащенко Татьяна Витальевна  начальник архивного отдела администрации  Тельмановского района ДНР </vt:lpstr>
      <vt:lpstr>Работа с архивными фондами государственного и трудового архива</vt:lpstr>
      <vt:lpstr>Презентация PowerPoint</vt:lpstr>
      <vt:lpstr>Макарова Людмила Николаевна  главный специалист архивного отдела администрации Тельмановского района ДНР</vt:lpstr>
      <vt:lpstr>Презентация PowerPoint</vt:lpstr>
      <vt:lpstr>Кочергина Вера Анатольевна  архивариус архивного отдела   </vt:lpstr>
      <vt:lpstr>Деятельность работников отдела в рамках популяризации архивного дела   </vt:lpstr>
      <vt:lpstr>Презентация PowerPoint</vt:lpstr>
      <vt:lpstr>Презентация PowerPoint</vt:lpstr>
      <vt:lpstr>Архивным отделом были подготовлены экспозиции  различной направленности Фотодокументальная тематическая экспозиция, посвященная  «Ветеранам труда Тельмановского района». </vt:lpstr>
      <vt:lpstr>  Фото - экспозиция на тему:  «Память сердца не молчит».   </vt:lpstr>
      <vt:lpstr>  </vt:lpstr>
      <vt:lpstr>Презентация PowerPoint</vt:lpstr>
      <vt:lpstr>Архивный отдел имеет два приспособленных помещения, одно из которых находится в здании администрации на 3 этаже, второе -  арендуемое у Тельмановской поселковой администрации в здании нарсуда (цокольный этаж)</vt:lpstr>
      <vt:lpstr>Архивохранилище документов по личному составу ликвидированных предприятий </vt:lpstr>
      <vt:lpstr>Презентация PowerPoint</vt:lpstr>
      <vt:lpstr>Презентация PowerPoint</vt:lpstr>
      <vt:lpstr>Список использованных источников: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Тельмановского района  Донецкой Народной Республики</dc:title>
  <dc:creator>Lenovo</dc:creator>
  <cp:lastModifiedBy>user</cp:lastModifiedBy>
  <cp:revision>159</cp:revision>
  <cp:lastPrinted>2022-05-24T12:19:59Z</cp:lastPrinted>
  <dcterms:created xsi:type="dcterms:W3CDTF">2022-05-04T18:19:37Z</dcterms:created>
  <dcterms:modified xsi:type="dcterms:W3CDTF">2022-06-08T12:10:00Z</dcterms:modified>
</cp:coreProperties>
</file>