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0" r:id="rId3"/>
    <p:sldId id="261" r:id="rId4"/>
    <p:sldId id="257" r:id="rId5"/>
    <p:sldId id="258" r:id="rId6"/>
    <p:sldId id="259" r:id="rId7"/>
    <p:sldId id="293" r:id="rId8"/>
    <p:sldId id="295" r:id="rId9"/>
    <p:sldId id="262" r:id="rId10"/>
    <p:sldId id="263" r:id="rId11"/>
    <p:sldId id="264" r:id="rId12"/>
    <p:sldId id="265" r:id="rId13"/>
    <p:sldId id="296" r:id="rId14"/>
    <p:sldId id="266" r:id="rId15"/>
    <p:sldId id="267" r:id="rId16"/>
    <p:sldId id="297" r:id="rId17"/>
    <p:sldId id="268" r:id="rId18"/>
    <p:sldId id="269" r:id="rId19"/>
    <p:sldId id="298" r:id="rId20"/>
    <p:sldId id="270" r:id="rId21"/>
    <p:sldId id="271" r:id="rId22"/>
    <p:sldId id="299" r:id="rId23"/>
    <p:sldId id="272" r:id="rId24"/>
    <p:sldId id="273" r:id="rId25"/>
    <p:sldId id="274" r:id="rId26"/>
    <p:sldId id="300" r:id="rId27"/>
    <p:sldId id="275" r:id="rId28"/>
    <p:sldId id="301"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2" r:id="rId45"/>
    <p:sldId id="302" r:id="rId46"/>
    <p:sldId id="294" r:id="rId47"/>
    <p:sldId id="303" r:id="rId48"/>
    <p:sldId id="304" r:id="rId49"/>
    <p:sldId id="305" r:id="rId50"/>
    <p:sldId id="306" r:id="rId51"/>
    <p:sldId id="291" r:id="rId52"/>
    <p:sldId id="307" r:id="rId53"/>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76" autoAdjust="0"/>
  </p:normalViewPr>
  <p:slideViewPr>
    <p:cSldViewPr>
      <p:cViewPr>
        <p:scale>
          <a:sx n="60" d="100"/>
          <a:sy n="60" d="100"/>
        </p:scale>
        <p:origin x="-1836" y="-672"/>
      </p:cViewPr>
      <p:guideLst>
        <p:guide orient="horz" pos="2160"/>
        <p:guide pos="2880"/>
      </p:guideLst>
    </p:cSldViewPr>
  </p:slideViewPr>
  <p:outlineViewPr>
    <p:cViewPr>
      <p:scale>
        <a:sx n="33" d="100"/>
        <a:sy n="33" d="100"/>
      </p:scale>
      <p:origin x="48" y="42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33943D6C-B95F-4183-B9DF-8B81333A275B}" type="datetimeFigureOut">
              <a:rPr lang="ru-RU" smtClean="0"/>
              <a:t>07.09.2020</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4E6A497C-656D-4B3F-AB77-6A75EA360EF8}" type="slidenum">
              <a:rPr lang="ru-RU" smtClean="0"/>
              <a:t>‹#›</a:t>
            </a:fld>
            <a:endParaRPr lang="ru-RU"/>
          </a:p>
        </p:txBody>
      </p:sp>
    </p:spTree>
    <p:extLst>
      <p:ext uri="{BB962C8B-B14F-4D97-AF65-F5344CB8AC3E}">
        <p14:creationId xmlns:p14="http://schemas.microsoft.com/office/powerpoint/2010/main" val="198324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6A497C-656D-4B3F-AB77-6A75EA360EF8}" type="slidenum">
              <a:rPr lang="ru-RU" smtClean="0"/>
              <a:t>10</a:t>
            </a:fld>
            <a:endParaRPr lang="ru-RU"/>
          </a:p>
        </p:txBody>
      </p:sp>
    </p:spTree>
    <p:extLst>
      <p:ext uri="{BB962C8B-B14F-4D97-AF65-F5344CB8AC3E}">
        <p14:creationId xmlns:p14="http://schemas.microsoft.com/office/powerpoint/2010/main" val="130838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6A497C-656D-4B3F-AB77-6A75EA360EF8}" type="slidenum">
              <a:rPr lang="ru-RU" smtClean="0"/>
              <a:t>29</a:t>
            </a:fld>
            <a:endParaRPr lang="ru-RU"/>
          </a:p>
        </p:txBody>
      </p:sp>
    </p:spTree>
    <p:extLst>
      <p:ext uri="{BB962C8B-B14F-4D97-AF65-F5344CB8AC3E}">
        <p14:creationId xmlns:p14="http://schemas.microsoft.com/office/powerpoint/2010/main" val="404866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07.09.2020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07.09.2020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07.09.2020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9.xml"/><Relationship Id="rId5" Type="http://schemas.microsoft.com/office/2007/relationships/hdphoto" Target="../media/hdphoto8.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Layout" Target="../slideLayouts/slideLayout9.xml"/><Relationship Id="rId5" Type="http://schemas.microsoft.com/office/2007/relationships/hdphoto" Target="../media/hdphoto13.wdp"/><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0.jpeg"/><Relationship Id="rId1" Type="http://schemas.openxmlformats.org/officeDocument/2006/relationships/slideLayout" Target="../slideLayouts/slideLayout9.xml"/><Relationship Id="rId5" Type="http://schemas.microsoft.com/office/2007/relationships/hdphoto" Target="../media/hdphoto17.wdp"/><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2.jpeg"/><Relationship Id="rId1" Type="http://schemas.openxmlformats.org/officeDocument/2006/relationships/slideLayout" Target="../slideLayouts/slideLayout9.xml"/><Relationship Id="rId5" Type="http://schemas.microsoft.com/office/2007/relationships/hdphoto" Target="../media/hdphoto19.wdp"/><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20.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7.jpeg"/><Relationship Id="rId1" Type="http://schemas.openxmlformats.org/officeDocument/2006/relationships/slideLayout" Target="../slideLayouts/slideLayout9.xml"/><Relationship Id="rId5" Type="http://schemas.microsoft.com/office/2007/relationships/hdphoto" Target="../media/hdphoto22.wdp"/><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0.jpeg"/><Relationship Id="rId1" Type="http://schemas.openxmlformats.org/officeDocument/2006/relationships/slideLayout" Target="../slideLayouts/slideLayout9.xml"/><Relationship Id="rId5" Type="http://schemas.microsoft.com/office/2007/relationships/hdphoto" Target="../media/hdphoto25.wdp"/><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33.wdp"/><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34.wdp"/><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Памятник - свидетельство мужества и героизма советских воинов, проявленных в годы Великой отечественной войны</a:t>
            </a:r>
            <a:endParaRPr lang="ru-RU"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059832" y="5733256"/>
            <a:ext cx="3520480" cy="672480"/>
          </a:xfrm>
        </p:spPr>
        <p:txBody>
          <a:bodyPr>
            <a:normAutofit/>
          </a:bodyPr>
          <a:lstStyle/>
          <a:p>
            <a:r>
              <a:rPr lang="ru-RU" sz="1400" dirty="0" smtClean="0"/>
              <a:t>2020 год</a:t>
            </a:r>
            <a:endParaRPr lang="ru-RU" sz="1400" dirty="0"/>
          </a:p>
        </p:txBody>
      </p:sp>
      <p:sp>
        <p:nvSpPr>
          <p:cNvPr id="4" name="TextBox 3"/>
          <p:cNvSpPr txBox="1"/>
          <p:nvPr/>
        </p:nvSpPr>
        <p:spPr>
          <a:xfrm>
            <a:off x="1475656" y="620688"/>
            <a:ext cx="5915466" cy="369332"/>
          </a:xfrm>
          <a:prstGeom prst="rect">
            <a:avLst/>
          </a:prstGeom>
          <a:noFill/>
        </p:spPr>
        <p:txBody>
          <a:bodyPr wrap="none" rtlCol="0">
            <a:spAutoFit/>
          </a:bodyPr>
          <a:lstStyle/>
          <a:p>
            <a:pPr algn="ctr"/>
            <a:r>
              <a:rPr lang="ru-RU" dirty="0" smtClean="0">
                <a:latin typeface="Times New Roman" pitchFamily="18" charset="0"/>
                <a:cs typeface="Times New Roman" pitchFamily="18" charset="0"/>
              </a:rPr>
              <a:t>Архивный</a:t>
            </a:r>
            <a:r>
              <a:rPr lang="ru-RU" dirty="0" smtClean="0"/>
              <a:t> </a:t>
            </a:r>
            <a:r>
              <a:rPr lang="ru-RU" dirty="0" smtClean="0">
                <a:latin typeface="Times New Roman" pitchFamily="18" charset="0"/>
                <a:cs typeface="Times New Roman" pitchFamily="18" charset="0"/>
              </a:rPr>
              <a:t>отдел</a:t>
            </a:r>
            <a:r>
              <a:rPr lang="ru-RU" dirty="0" smtClean="0"/>
              <a:t> администрации </a:t>
            </a:r>
            <a:r>
              <a:rPr lang="ru-RU" dirty="0" err="1" smtClean="0"/>
              <a:t>Тельмановского</a:t>
            </a:r>
            <a:r>
              <a:rPr lang="ru-RU" dirty="0" smtClean="0"/>
              <a:t> района</a:t>
            </a:r>
            <a:endParaRPr lang="ru-RU" dirty="0"/>
          </a:p>
        </p:txBody>
      </p:sp>
    </p:spTree>
    <p:extLst>
      <p:ext uri="{BB962C8B-B14F-4D97-AF65-F5344CB8AC3E}">
        <p14:creationId xmlns:p14="http://schemas.microsoft.com/office/powerpoint/2010/main" val="674003373"/>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 y="404664"/>
            <a:ext cx="8229600" cy="6336704"/>
          </a:xfrm>
        </p:spPr>
        <p:txBody>
          <a:bodyPr>
            <a:normAutofit fontScale="92500" lnSpcReduction="20000"/>
          </a:bodyPr>
          <a:lstStyle/>
          <a:p>
            <a:pPr marL="0" indent="0">
              <a:buNone/>
            </a:pPr>
            <a:r>
              <a:rPr lang="ru-RU" dirty="0" smtClean="0"/>
              <a:t>Село </a:t>
            </a:r>
            <a:r>
              <a:rPr lang="ru-RU" dirty="0" err="1" smtClean="0"/>
              <a:t>Радянское</a:t>
            </a:r>
            <a:r>
              <a:rPr lang="ru-RU" dirty="0" smtClean="0"/>
              <a:t> (бывшее с. </a:t>
            </a:r>
            <a:r>
              <a:rPr lang="ru-RU" dirty="0" err="1" smtClean="0"/>
              <a:t>Седово</a:t>
            </a:r>
            <a:r>
              <a:rPr lang="ru-RU" dirty="0" smtClean="0"/>
              <a:t>-Ивановка) освобождали части 28-й армии генерал-лейтенанта Герасименко В.Ф.</a:t>
            </a:r>
          </a:p>
          <a:p>
            <a:pPr marL="0" indent="0">
              <a:buNone/>
            </a:pPr>
            <a:r>
              <a:rPr lang="ru-RU" dirty="0" smtClean="0"/>
              <a:t>Противник оставил небольшое прикрытие своего правого фланга на высоте у кладбища и в районе школы. Подразделения наших войск внезапным ударом уничтожили огневые точки противника и 3 сентября 1943 года освободили село. В боях при освобождении села погибло 6 воинов советской Армии, они захоронены в одной братской могиле. Известна фамилия одного воина. </a:t>
            </a:r>
          </a:p>
          <a:p>
            <a:pPr marL="0" indent="0">
              <a:buNone/>
            </a:pPr>
            <a:r>
              <a:rPr lang="ru-RU" dirty="0" smtClean="0">
                <a:solidFill>
                  <a:srgbClr val="292934"/>
                </a:solidFill>
              </a:rPr>
              <a:t>В </a:t>
            </a:r>
            <a:r>
              <a:rPr lang="ru-RU" dirty="0">
                <a:solidFill>
                  <a:srgbClr val="292934"/>
                </a:solidFill>
              </a:rPr>
              <a:t>1968 году </a:t>
            </a:r>
            <a:r>
              <a:rPr lang="ru-RU" dirty="0" smtClean="0">
                <a:solidFill>
                  <a:srgbClr val="292934"/>
                </a:solidFill>
              </a:rPr>
              <a:t>на братской могиле </a:t>
            </a:r>
            <a:r>
              <a:rPr lang="ru-RU" dirty="0">
                <a:solidFill>
                  <a:srgbClr val="292934"/>
                </a:solidFill>
              </a:rPr>
              <a:t>павших воинов установлен </a:t>
            </a:r>
            <a:r>
              <a:rPr lang="ru-RU" dirty="0" smtClean="0">
                <a:solidFill>
                  <a:srgbClr val="292934"/>
                </a:solidFill>
              </a:rPr>
              <a:t>памятник. Рядом сооружен обелиск в честь 17- павших воинов односельчан.</a:t>
            </a:r>
            <a:endParaRPr lang="ru-RU" dirty="0"/>
          </a:p>
        </p:txBody>
      </p:sp>
    </p:spTree>
    <p:extLst>
      <p:ext uri="{BB962C8B-B14F-4D97-AF65-F5344CB8AC3E}">
        <p14:creationId xmlns:p14="http://schemas.microsoft.com/office/powerpoint/2010/main" val="212244657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sz="half" idx="2"/>
          </p:nvPr>
        </p:nvSpPr>
        <p:spPr>
          <a:xfrm>
            <a:off x="611560" y="5367338"/>
            <a:ext cx="8064896" cy="1230014"/>
          </a:xfrm>
        </p:spPr>
        <p:txBody>
          <a:bodyPr>
            <a:normAutofit fontScale="92500" lnSpcReduction="10000"/>
          </a:bodyPr>
          <a:lstStyle/>
          <a:p>
            <a:r>
              <a:rPr lang="ru-RU" sz="2400" dirty="0" smtClean="0"/>
              <a:t>Рядом сооружен обелиск в честь павших 17 воинов- односельчан на фронтах Великой Отечественной </a:t>
            </a:r>
          </a:p>
          <a:p>
            <a:r>
              <a:rPr lang="ru-RU" dirty="0">
                <a:solidFill>
                  <a:srgbClr val="292934"/>
                </a:solidFill>
                <a:ea typeface="+mj-ea"/>
                <a:cs typeface="+mj-cs"/>
              </a:rPr>
              <a:t>Ф. </a:t>
            </a:r>
            <a:r>
              <a:rPr lang="ru-RU" dirty="0" smtClean="0">
                <a:solidFill>
                  <a:srgbClr val="292934"/>
                </a:solidFill>
                <a:ea typeface="+mj-ea"/>
                <a:cs typeface="+mj-cs"/>
              </a:rPr>
              <a:t>Р-6157/2.4….-2.5.17</a:t>
            </a:r>
            <a:r>
              <a:rPr lang="ru-RU" dirty="0">
                <a:solidFill>
                  <a:srgbClr val="292934"/>
                </a:solidFill>
                <a:ea typeface="+mj-ea"/>
                <a:cs typeface="+mj-cs"/>
              </a:rPr>
              <a:t>/</a:t>
            </a:r>
            <a:br>
              <a:rPr lang="ru-RU" dirty="0">
                <a:solidFill>
                  <a:srgbClr val="292934"/>
                </a:solidFill>
                <a:ea typeface="+mj-ea"/>
                <a:cs typeface="+mj-cs"/>
              </a:rPr>
            </a:br>
            <a:endParaRPr lang="ru-RU" sz="2400"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60739"/>
            <a:ext cx="3672407" cy="5157192"/>
          </a:xfrm>
          <a:prstGeom prst="rect">
            <a:avLst/>
          </a:prstGeom>
        </p:spPr>
      </p:pic>
      <p:pic>
        <p:nvPicPr>
          <p:cNvPr id="7" name="Рисунок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9655" y="160739"/>
            <a:ext cx="2948152" cy="5301208"/>
          </a:xfrm>
          <a:prstGeom prst="rect">
            <a:avLst/>
          </a:prstGeom>
        </p:spPr>
      </p:pic>
    </p:spTree>
    <p:extLst>
      <p:ext uri="{BB962C8B-B14F-4D97-AF65-F5344CB8AC3E}">
        <p14:creationId xmlns:p14="http://schemas.microsoft.com/office/powerpoint/2010/main" val="13643583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800" dirty="0" smtClean="0">
                <a:solidFill>
                  <a:srgbClr val="FF0000"/>
                </a:solidFill>
                <a:latin typeface="+mn-lt"/>
              </a:rPr>
              <a:t>Михайловский совет.</a:t>
            </a:r>
            <a:br>
              <a:rPr lang="ru-RU" sz="2800" dirty="0" smtClean="0">
                <a:solidFill>
                  <a:srgbClr val="FF0000"/>
                </a:solidFill>
                <a:latin typeface="+mn-lt"/>
              </a:rPr>
            </a:br>
            <a:r>
              <a:rPr lang="ru-RU" sz="2800" dirty="0" smtClean="0">
                <a:solidFill>
                  <a:srgbClr val="FF0000"/>
                </a:solidFill>
                <a:latin typeface="+mn-lt"/>
              </a:rPr>
              <a:t>с. Зори «Братская могила советским воинам и памятник односельчанам»</a:t>
            </a:r>
            <a:endParaRPr lang="ru-RU" sz="2800" dirty="0">
              <a:solidFill>
                <a:srgbClr val="FF0000"/>
              </a:solidFill>
              <a:latin typeface="+mn-lt"/>
            </a:endParaRPr>
          </a:p>
        </p:txBody>
      </p:sp>
      <p:sp>
        <p:nvSpPr>
          <p:cNvPr id="6" name="Объект 5"/>
          <p:cNvSpPr>
            <a:spLocks noGrp="1"/>
          </p:cNvSpPr>
          <p:nvPr>
            <p:ph idx="1"/>
          </p:nvPr>
        </p:nvSpPr>
        <p:spPr>
          <a:xfrm>
            <a:off x="457200" y="1600200"/>
            <a:ext cx="8229600" cy="5257800"/>
          </a:xfrm>
        </p:spPr>
        <p:txBody>
          <a:bodyPr>
            <a:normAutofit fontScale="85000" lnSpcReduction="20000"/>
          </a:bodyPr>
          <a:lstStyle/>
          <a:p>
            <a:pPr marL="0" indent="0">
              <a:buNone/>
            </a:pPr>
            <a:r>
              <a:rPr lang="ru-RU" dirty="0" smtClean="0"/>
              <a:t>В селе Зори фашисты использовали помещения МТС. Здесь была сосредоточена техника противника для ремонта и укрытия от советских самолетов. </a:t>
            </a:r>
          </a:p>
          <a:p>
            <a:pPr marL="0" indent="0">
              <a:buNone/>
            </a:pPr>
            <a:r>
              <a:rPr lang="ru-RU" dirty="0" smtClean="0"/>
              <a:t>Наступление 4-й части кавалерийского корпуса генерал-лейтенанта Кириченко Н.Я. Быстро ликвидировали огневые точки противника и заняли село. Противник, отступая, форсировал реку </a:t>
            </a:r>
            <a:r>
              <a:rPr lang="ru-RU" dirty="0" err="1" smtClean="0"/>
              <a:t>Грузской</a:t>
            </a:r>
            <a:r>
              <a:rPr lang="ru-RU" dirty="0" smtClean="0"/>
              <a:t> </a:t>
            </a:r>
            <a:r>
              <a:rPr lang="ru-RU" dirty="0" err="1" smtClean="0"/>
              <a:t>Еланчик</a:t>
            </a:r>
            <a:r>
              <a:rPr lang="ru-RU" dirty="0" smtClean="0"/>
              <a:t> соединился со своими основными силами и закрепился на высотке западного берега реки.</a:t>
            </a:r>
          </a:p>
          <a:p>
            <a:pPr marL="0" indent="0">
              <a:buNone/>
            </a:pPr>
            <a:r>
              <a:rPr lang="ru-RU" dirty="0" smtClean="0"/>
              <a:t>В боях при освобождении села погибло 30 советских воинов установлены имена 3 воинов. Все погибшие воины захоронены в одной братской могиле в центре села и в 1968 году установлен памятник.  </a:t>
            </a:r>
          </a:p>
          <a:p>
            <a:r>
              <a:rPr lang="ru-RU" sz="1400" dirty="0">
                <a:solidFill>
                  <a:srgbClr val="292934"/>
                </a:solidFill>
                <a:ea typeface="+mj-ea"/>
                <a:cs typeface="+mj-cs"/>
              </a:rPr>
              <a:t/>
            </a:r>
            <a:br>
              <a:rPr lang="ru-RU" sz="1400" dirty="0">
                <a:solidFill>
                  <a:srgbClr val="292934"/>
                </a:solidFill>
                <a:ea typeface="+mj-ea"/>
                <a:cs typeface="+mj-cs"/>
              </a:rPr>
            </a:br>
            <a:r>
              <a:rPr lang="ru-RU" sz="2100" dirty="0">
                <a:solidFill>
                  <a:srgbClr val="292934"/>
                </a:solidFill>
                <a:ea typeface="+mj-ea"/>
                <a:cs typeface="+mj-cs"/>
              </a:rPr>
              <a:t/>
            </a:r>
            <a:br>
              <a:rPr lang="ru-RU" sz="2100" dirty="0">
                <a:solidFill>
                  <a:srgbClr val="292934"/>
                </a:solidFill>
                <a:ea typeface="+mj-ea"/>
                <a:cs typeface="+mj-cs"/>
              </a:rPr>
            </a:br>
            <a:endParaRPr lang="ru-RU" sz="2100" dirty="0"/>
          </a:p>
        </p:txBody>
      </p:sp>
    </p:spTree>
    <p:extLst>
      <p:ext uri="{BB962C8B-B14F-4D97-AF65-F5344CB8AC3E}">
        <p14:creationId xmlns:p14="http://schemas.microsoft.com/office/powerpoint/2010/main" val="179671875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arn(inVertical)">
                                      <p:cBhvr>
                                        <p:cTn id="16" dur="500"/>
                                        <p:tgtEl>
                                          <p:spTgt spid="6">
                                            <p:txEl>
                                              <p:pRg st="1" end="1"/>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b="-3012"/>
          <a:stretch/>
        </p:blipFill>
        <p:spPr>
          <a:xfrm>
            <a:off x="467544" y="404664"/>
            <a:ext cx="5688632" cy="6453336"/>
          </a:xfrm>
        </p:spPr>
      </p:pic>
      <p:sp>
        <p:nvSpPr>
          <p:cNvPr id="5" name="TextBox 4"/>
          <p:cNvSpPr txBox="1"/>
          <p:nvPr/>
        </p:nvSpPr>
        <p:spPr>
          <a:xfrm>
            <a:off x="6660233" y="620688"/>
            <a:ext cx="2304256" cy="9356408"/>
          </a:xfrm>
          <a:prstGeom prst="rect">
            <a:avLst/>
          </a:prstGeom>
          <a:noFill/>
        </p:spPr>
        <p:txBody>
          <a:bodyPr wrap="square" rtlCol="0">
            <a:spAutoFit/>
          </a:bodyPr>
          <a:lstStyle/>
          <a:p>
            <a:r>
              <a:rPr lang="ru-RU" sz="2400" dirty="0" smtClean="0"/>
              <a:t>На прямоугольном постаменте </a:t>
            </a:r>
          </a:p>
          <a:p>
            <a:r>
              <a:rPr lang="ru-RU" sz="2400" dirty="0" smtClean="0"/>
              <a:t>Скульптура солдата со знаменем и каской в руках. На постаменте надпись «Слава героям павшим в боях за свободу и независимость нашей Родины.»</a:t>
            </a:r>
          </a:p>
          <a:p>
            <a:r>
              <a:rPr lang="ru-RU" sz="1400" dirty="0">
                <a:solidFill>
                  <a:srgbClr val="292934"/>
                </a:solidFill>
                <a:ea typeface="+mj-ea"/>
                <a:cs typeface="+mj-cs"/>
              </a:rPr>
              <a:t>Ф. </a:t>
            </a:r>
            <a:r>
              <a:rPr lang="ru-RU" sz="1400" dirty="0" smtClean="0">
                <a:solidFill>
                  <a:srgbClr val="292934"/>
                </a:solidFill>
                <a:ea typeface="+mj-ea"/>
                <a:cs typeface="+mj-cs"/>
              </a:rPr>
              <a:t>Р-6157/2.41642-2.5.17</a:t>
            </a:r>
            <a:r>
              <a:rPr lang="ru-RU" sz="1400" dirty="0">
                <a:solidFill>
                  <a:srgbClr val="292934"/>
                </a:solidFill>
                <a:ea typeface="+mj-ea"/>
                <a:cs typeface="+mj-cs"/>
              </a:rPr>
              <a:t>/</a:t>
            </a:r>
            <a:br>
              <a:rPr lang="ru-RU" sz="1400" dirty="0">
                <a:solidFill>
                  <a:srgbClr val="292934"/>
                </a:solidFill>
                <a:ea typeface="+mj-ea"/>
                <a:cs typeface="+mj-cs"/>
              </a:rPr>
            </a:br>
            <a:endParaRPr lang="ru-RU" sz="2400" dirty="0" smtClean="0"/>
          </a:p>
          <a:p>
            <a:endParaRPr lang="ru-RU" sz="2400"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spTree>
    <p:extLst>
      <p:ext uri="{BB962C8B-B14F-4D97-AF65-F5344CB8AC3E}">
        <p14:creationId xmlns:p14="http://schemas.microsoft.com/office/powerpoint/2010/main" val="2647166899"/>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251520" y="5367338"/>
            <a:ext cx="8892480" cy="1734070"/>
          </a:xfrm>
        </p:spPr>
        <p:txBody>
          <a:bodyPr>
            <a:normAutofit fontScale="85000" lnSpcReduction="10000"/>
          </a:bodyPr>
          <a:lstStyle/>
          <a:p>
            <a:r>
              <a:rPr lang="ru-RU" sz="3200" dirty="0" smtClean="0"/>
              <a:t>Рядом с памятником сооружен обелиск погибшим односельчанам на фронтах Великой Отечественной войны. </a:t>
            </a:r>
          </a:p>
          <a:p>
            <a:r>
              <a:rPr lang="ru-RU" dirty="0" smtClean="0">
                <a:solidFill>
                  <a:srgbClr val="292934"/>
                </a:solidFill>
                <a:ea typeface="+mj-ea"/>
                <a:cs typeface="+mj-cs"/>
              </a:rPr>
              <a:t>Ф</a:t>
            </a:r>
            <a:r>
              <a:rPr lang="ru-RU" dirty="0">
                <a:solidFill>
                  <a:srgbClr val="292934"/>
                </a:solidFill>
                <a:ea typeface="+mj-ea"/>
                <a:cs typeface="+mj-cs"/>
              </a:rPr>
              <a:t>. </a:t>
            </a:r>
            <a:r>
              <a:rPr lang="ru-RU" dirty="0" smtClean="0">
                <a:solidFill>
                  <a:srgbClr val="292934"/>
                </a:solidFill>
                <a:ea typeface="+mj-ea"/>
                <a:cs typeface="+mj-cs"/>
              </a:rPr>
              <a:t>Р-6157/2.4.1642-2.5.17</a:t>
            </a:r>
            <a:r>
              <a:rPr lang="ru-RU" dirty="0">
                <a:solidFill>
                  <a:srgbClr val="292934"/>
                </a:solidFill>
                <a:ea typeface="+mj-ea"/>
                <a:cs typeface="+mj-cs"/>
              </a:rPr>
              <a:t>/</a:t>
            </a:r>
            <a:br>
              <a:rPr lang="ru-RU" dirty="0">
                <a:solidFill>
                  <a:srgbClr val="292934"/>
                </a:solidFill>
                <a:ea typeface="+mj-ea"/>
                <a:cs typeface="+mj-cs"/>
              </a:rPr>
            </a:br>
            <a:endParaRPr lang="ru-RU" sz="3200" dirty="0"/>
          </a:p>
        </p:txBody>
      </p:sp>
      <p:pic>
        <p:nvPicPr>
          <p:cNvPr id="3" name="Рисунок 2"/>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t="-1077"/>
          <a:stretch/>
        </p:blipFill>
        <p:spPr>
          <a:xfrm>
            <a:off x="755576" y="112628"/>
            <a:ext cx="3311927" cy="5218014"/>
          </a:xfrm>
          <a:prstGeom prst="rect">
            <a:avLst/>
          </a:prstGeom>
        </p:spPr>
      </p:pic>
      <p:pic>
        <p:nvPicPr>
          <p:cNvPr id="7" name="Рисунок 6"/>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b="-2072"/>
          <a:stretch/>
        </p:blipFill>
        <p:spPr>
          <a:xfrm>
            <a:off x="5076056" y="332655"/>
            <a:ext cx="3312368" cy="5185275"/>
          </a:xfrm>
          <a:prstGeom prst="rect">
            <a:avLst/>
          </a:prstGeom>
        </p:spPr>
      </p:pic>
    </p:spTree>
    <p:extLst>
      <p:ext uri="{BB962C8B-B14F-4D97-AF65-F5344CB8AC3E}">
        <p14:creationId xmlns:p14="http://schemas.microsoft.com/office/powerpoint/2010/main" val="3707012723"/>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800" dirty="0">
                <a:solidFill>
                  <a:srgbClr val="FF0000"/>
                </a:solidFill>
              </a:rPr>
              <a:t>с</a:t>
            </a:r>
            <a:r>
              <a:rPr lang="ru-RU" sz="2800" dirty="0" smtClean="0">
                <a:solidFill>
                  <a:srgbClr val="FF0000"/>
                </a:solidFill>
              </a:rPr>
              <a:t>. Новоалександровка </a:t>
            </a:r>
            <a:br>
              <a:rPr lang="ru-RU" sz="2800" dirty="0" smtClean="0">
                <a:solidFill>
                  <a:srgbClr val="FF0000"/>
                </a:solidFill>
              </a:rPr>
            </a:br>
            <a:r>
              <a:rPr lang="ru-RU" sz="2800" dirty="0" smtClean="0">
                <a:solidFill>
                  <a:srgbClr val="FF0000"/>
                </a:solidFill>
              </a:rPr>
              <a:t>«Братская могила советским воинам и памятник односельчанам» </a:t>
            </a:r>
            <a:endParaRPr lang="ru-RU" sz="2800" dirty="0">
              <a:solidFill>
                <a:srgbClr val="FF0000"/>
              </a:solidFill>
            </a:endParaRPr>
          </a:p>
        </p:txBody>
      </p:sp>
      <p:sp>
        <p:nvSpPr>
          <p:cNvPr id="6" name="Объект 5"/>
          <p:cNvSpPr>
            <a:spLocks noGrp="1"/>
          </p:cNvSpPr>
          <p:nvPr>
            <p:ph idx="1"/>
          </p:nvPr>
        </p:nvSpPr>
        <p:spPr>
          <a:xfrm>
            <a:off x="457200" y="1484784"/>
            <a:ext cx="8229600" cy="5373216"/>
          </a:xfrm>
        </p:spPr>
        <p:txBody>
          <a:bodyPr>
            <a:normAutofit fontScale="85000" lnSpcReduction="20000"/>
          </a:bodyPr>
          <a:lstStyle/>
          <a:p>
            <a:pPr marL="0" indent="0">
              <a:buNone/>
            </a:pPr>
            <a:r>
              <a:rPr lang="ru-RU" dirty="0" smtClean="0"/>
              <a:t>Передовые части 37-го корпуса 28-й армии, продолжали продвижение в направлении Михайловки, на своем пути взламывали очаги сопротивления немецких войск. </a:t>
            </a:r>
          </a:p>
          <a:p>
            <a:pPr marL="0" indent="0">
              <a:buNone/>
            </a:pPr>
            <a:r>
              <a:rPr lang="ru-RU" dirty="0" smtClean="0"/>
              <a:t>1 сентября 1943 года они вошли в село Новоалександровка, где подразделения 3 –й горнострелковой дивизии противника занимали промежуточную оборону. Не имея возможности и сил для длительной обороны немцы отошли за реку </a:t>
            </a:r>
            <a:r>
              <a:rPr lang="ru-RU" dirty="0" err="1" smtClean="0"/>
              <a:t>Грузской</a:t>
            </a:r>
            <a:r>
              <a:rPr lang="ru-RU" dirty="0" smtClean="0"/>
              <a:t> </a:t>
            </a:r>
            <a:r>
              <a:rPr lang="ru-RU" dirty="0" err="1" smtClean="0"/>
              <a:t>Еланчик</a:t>
            </a:r>
            <a:r>
              <a:rPr lang="ru-RU" dirty="0" smtClean="0"/>
              <a:t>.</a:t>
            </a:r>
          </a:p>
          <a:p>
            <a:pPr marL="0" indent="0">
              <a:buNone/>
            </a:pPr>
            <a:r>
              <a:rPr lang="ru-RU" dirty="0" smtClean="0"/>
              <a:t>В боях при освобождении села погибло 11 советских воинов.</a:t>
            </a:r>
          </a:p>
          <a:p>
            <a:pPr marL="0" indent="0">
              <a:buNone/>
            </a:pPr>
            <a:r>
              <a:rPr lang="ru-RU" dirty="0" smtClean="0"/>
              <a:t> </a:t>
            </a:r>
            <a:r>
              <a:rPr lang="ru-RU" dirty="0"/>
              <a:t>В</a:t>
            </a:r>
            <a:r>
              <a:rPr lang="ru-RU" dirty="0" smtClean="0"/>
              <a:t>се захоронены в одной Братской могиле. </a:t>
            </a:r>
          </a:p>
          <a:p>
            <a:pPr marL="0" indent="0">
              <a:buNone/>
            </a:pPr>
            <a:r>
              <a:rPr lang="ru-RU" dirty="0" smtClean="0"/>
              <a:t>Павшим воинам в 1958 году был сооружен памятник. Известна фамилия одного воина.  </a:t>
            </a:r>
            <a:endParaRPr lang="ru-RU" dirty="0"/>
          </a:p>
        </p:txBody>
      </p:sp>
    </p:spTree>
    <p:extLst>
      <p:ext uri="{BB962C8B-B14F-4D97-AF65-F5344CB8AC3E}">
        <p14:creationId xmlns:p14="http://schemas.microsoft.com/office/powerpoint/2010/main" val="78916990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500"/>
                                        <p:tgtEl>
                                          <p:spTgt spid="6">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274638"/>
            <a:ext cx="2674640" cy="5602634"/>
          </a:xfrm>
        </p:spPr>
        <p:txBody>
          <a:bodyPr>
            <a:normAutofit/>
          </a:bodyPr>
          <a:lstStyle/>
          <a:p>
            <a:r>
              <a:rPr lang="ru-RU" sz="2400" dirty="0" smtClean="0"/>
              <a:t>На прямоугольном постаменте скульптура солдата со знаменем в руке. На постаменте надпись: «Вечная слава героям, павшим в боях за свободу и независимость нашей Родины» </a:t>
            </a:r>
            <a:br>
              <a:rPr lang="ru-RU" sz="2400" dirty="0" smtClean="0"/>
            </a:br>
            <a:r>
              <a:rPr lang="ru-RU" sz="1400" dirty="0">
                <a:solidFill>
                  <a:srgbClr val="292934"/>
                </a:solidFill>
              </a:rPr>
              <a:t>Ф. </a:t>
            </a:r>
            <a:r>
              <a:rPr lang="ru-RU" sz="1400" dirty="0" smtClean="0">
                <a:solidFill>
                  <a:srgbClr val="292934"/>
                </a:solidFill>
              </a:rPr>
              <a:t>Р-6157/2.4.1640-2.5.17</a:t>
            </a:r>
            <a:r>
              <a:rPr lang="ru-RU" sz="1400" dirty="0">
                <a:solidFill>
                  <a:srgbClr val="292934"/>
                </a:solidFill>
              </a:rPr>
              <a:t>/</a:t>
            </a:r>
            <a:br>
              <a:rPr lang="ru-RU" sz="1400" dirty="0">
                <a:solidFill>
                  <a:srgbClr val="292934"/>
                </a:solidFill>
              </a:rPr>
            </a:br>
            <a:endParaRPr lang="ru-RU" sz="2400" dirty="0"/>
          </a:p>
        </p:txBody>
      </p:sp>
      <p:pic>
        <p:nvPicPr>
          <p:cNvPr id="4" name="Объект 3"/>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467545" y="188912"/>
            <a:ext cx="4824536" cy="6336432"/>
          </a:xfrm>
        </p:spPr>
      </p:pic>
    </p:spTree>
    <p:extLst>
      <p:ext uri="{BB962C8B-B14F-4D97-AF65-F5344CB8AC3E}">
        <p14:creationId xmlns:p14="http://schemas.microsoft.com/office/powerpoint/2010/main" val="171424213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07504" y="341209"/>
            <a:ext cx="3275856" cy="6552728"/>
          </a:xfrm>
        </p:spPr>
        <p:txBody>
          <a:bodyPr>
            <a:noAutofit/>
          </a:bodyPr>
          <a:lstStyle/>
          <a:p>
            <a:r>
              <a:rPr lang="ru-RU" sz="2300" dirty="0" smtClean="0"/>
              <a:t>На фронтах Великой Отечественной войны сражались с врагом многие односельчане, 19 из них погибли.</a:t>
            </a:r>
          </a:p>
          <a:p>
            <a:r>
              <a:rPr lang="ru-RU" sz="2300" dirty="0" smtClean="0"/>
              <a:t>Рядом с памятником сооружен обелиск в честь воинов- односельчан, погибших в годы войны. </a:t>
            </a:r>
          </a:p>
          <a:p>
            <a:r>
              <a:rPr lang="ru-RU" sz="2300" dirty="0" smtClean="0"/>
              <a:t>Памятник установлен на братской могиле в центре села. Дата сьемки 1976 год.</a:t>
            </a:r>
          </a:p>
          <a:p>
            <a:r>
              <a:rPr lang="ru-RU" dirty="0" smtClean="0">
                <a:solidFill>
                  <a:srgbClr val="292934"/>
                </a:solidFill>
                <a:ea typeface="+mj-ea"/>
                <a:cs typeface="+mj-cs"/>
              </a:rPr>
              <a:t>Ф.Р-6157/2.4.1640-2.5.17</a:t>
            </a:r>
            <a:r>
              <a:rPr lang="ru-RU" dirty="0">
                <a:solidFill>
                  <a:srgbClr val="292934"/>
                </a:solidFill>
                <a:ea typeface="+mj-ea"/>
                <a:cs typeface="+mj-cs"/>
              </a:rPr>
              <a:t>/</a:t>
            </a:r>
            <a:br>
              <a:rPr lang="ru-RU" dirty="0">
                <a:solidFill>
                  <a:srgbClr val="292934"/>
                </a:solidFill>
                <a:ea typeface="+mj-ea"/>
                <a:cs typeface="+mj-cs"/>
              </a:rPr>
            </a:br>
            <a:endParaRPr lang="ru-RU" sz="2300" dirty="0"/>
          </a:p>
        </p:txBody>
      </p:sp>
      <p:pic>
        <p:nvPicPr>
          <p:cNvPr id="3" name="Рисунок 2"/>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707904" y="332656"/>
            <a:ext cx="5040559" cy="6192688"/>
          </a:xfrm>
          <a:prstGeom prst="rect">
            <a:avLst/>
          </a:prstGeom>
        </p:spPr>
      </p:pic>
    </p:spTree>
    <p:extLst>
      <p:ext uri="{BB962C8B-B14F-4D97-AF65-F5344CB8AC3E}">
        <p14:creationId xmlns:p14="http://schemas.microsoft.com/office/powerpoint/2010/main" val="1871279415"/>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800" dirty="0">
                <a:solidFill>
                  <a:srgbClr val="FF0000"/>
                </a:solidFill>
              </a:rPr>
              <a:t>с</a:t>
            </a:r>
            <a:r>
              <a:rPr lang="ru-RU" sz="2800" dirty="0" smtClean="0">
                <a:solidFill>
                  <a:srgbClr val="FF0000"/>
                </a:solidFill>
              </a:rPr>
              <a:t>. Садки </a:t>
            </a:r>
            <a:br>
              <a:rPr lang="ru-RU" sz="2800" dirty="0" smtClean="0">
                <a:solidFill>
                  <a:srgbClr val="FF0000"/>
                </a:solidFill>
              </a:rPr>
            </a:br>
            <a:r>
              <a:rPr lang="ru-RU" sz="2800" dirty="0" smtClean="0">
                <a:solidFill>
                  <a:srgbClr val="FF0000"/>
                </a:solidFill>
              </a:rPr>
              <a:t>«Братская могила советских воинов и памятник односельчанам»</a:t>
            </a:r>
            <a:endParaRPr lang="ru-RU" sz="2800" dirty="0">
              <a:solidFill>
                <a:srgbClr val="FF0000"/>
              </a:solidFill>
            </a:endParaRPr>
          </a:p>
        </p:txBody>
      </p:sp>
      <p:sp>
        <p:nvSpPr>
          <p:cNvPr id="6" name="Объект 5"/>
          <p:cNvSpPr>
            <a:spLocks noGrp="1"/>
          </p:cNvSpPr>
          <p:nvPr>
            <p:ph idx="1"/>
          </p:nvPr>
        </p:nvSpPr>
        <p:spPr>
          <a:xfrm>
            <a:off x="0" y="1600200"/>
            <a:ext cx="9144000" cy="5069160"/>
          </a:xfrm>
        </p:spPr>
        <p:txBody>
          <a:bodyPr>
            <a:normAutofit fontScale="85000" lnSpcReduction="20000"/>
          </a:bodyPr>
          <a:lstStyle/>
          <a:p>
            <a:pPr marL="0" indent="0">
              <a:buNone/>
            </a:pPr>
            <a:r>
              <a:rPr lang="ru-RU" dirty="0" smtClean="0"/>
              <a:t>Преследуя отступавшие части таганрогской группировки гитлеровских войск, наши части 28-й армии </a:t>
            </a:r>
            <a:r>
              <a:rPr lang="ru-RU" dirty="0"/>
              <a:t>Ю</a:t>
            </a:r>
            <a:r>
              <a:rPr lang="ru-RU" dirty="0" smtClean="0"/>
              <a:t>жного фронта </a:t>
            </a:r>
            <a:r>
              <a:rPr lang="ru-RU" dirty="0"/>
              <a:t>к</a:t>
            </a:r>
            <a:r>
              <a:rPr lang="ru-RU" dirty="0" smtClean="0"/>
              <a:t> 1 сентября подошли к рубежу- </a:t>
            </a:r>
            <a:r>
              <a:rPr lang="ru-RU" dirty="0" err="1" smtClean="0"/>
              <a:t>Грузской</a:t>
            </a:r>
            <a:r>
              <a:rPr lang="ru-RU" dirty="0" smtClean="0"/>
              <a:t> </a:t>
            </a:r>
            <a:r>
              <a:rPr lang="ru-RU" dirty="0" err="1" smtClean="0"/>
              <a:t>Еланчик</a:t>
            </a:r>
            <a:r>
              <a:rPr lang="ru-RU" dirty="0" smtClean="0"/>
              <a:t>. </a:t>
            </a:r>
          </a:p>
          <a:p>
            <a:pPr marL="0" indent="0">
              <a:buNone/>
            </a:pPr>
            <a:r>
              <a:rPr lang="ru-RU" dirty="0" smtClean="0"/>
              <a:t>Противник занял западный берег реки на окраине села Садки. Возвышенность занятая немецкими частями, создавала выгодное условие для расположения огневых средств. Переправа через реку находилась под интенсивным огнем противника. Наши подразделения переходили реку под покровом ночи и сосредоточились на узком плацдарме. Так шло скопление ударных сил в течении 1-го и 2-го сентября. Утром 3-го сентября при активной поддержке артиллерии наша пехота поднялась на штурм, заняла высоту и полностью освободила село. Противник отступил к реке </a:t>
            </a:r>
            <a:r>
              <a:rPr lang="ru-RU" dirty="0" err="1" smtClean="0"/>
              <a:t>Кальмиус</a:t>
            </a:r>
            <a:r>
              <a:rPr lang="ru-RU" dirty="0" smtClean="0"/>
              <a:t>.</a:t>
            </a:r>
          </a:p>
        </p:txBody>
      </p:sp>
    </p:spTree>
    <p:extLst>
      <p:ext uri="{BB962C8B-B14F-4D97-AF65-F5344CB8AC3E}">
        <p14:creationId xmlns:p14="http://schemas.microsoft.com/office/powerpoint/2010/main" val="1841123488"/>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589240"/>
            <a:ext cx="8435280" cy="1656184"/>
          </a:xfrm>
        </p:spPr>
        <p:txBody>
          <a:bodyPr>
            <a:normAutofit fontScale="90000"/>
          </a:bodyPr>
          <a:lstStyle/>
          <a:p>
            <a:pPr algn="l"/>
            <a:r>
              <a:rPr lang="ru-RU" sz="2800" dirty="0" smtClean="0"/>
              <a:t>На прямоугольном постаменте скульптура двух солдат. Один с вытянутой рукой устремлен вперед, второй раненый у его ног.</a:t>
            </a:r>
            <a:br>
              <a:rPr lang="ru-RU" sz="2800" dirty="0" smtClean="0"/>
            </a:br>
            <a:r>
              <a:rPr lang="ru-RU" sz="1400" dirty="0">
                <a:solidFill>
                  <a:srgbClr val="292934"/>
                </a:solidFill>
              </a:rPr>
              <a:t>Ф. </a:t>
            </a:r>
            <a:r>
              <a:rPr lang="ru-RU" sz="1400" dirty="0" smtClean="0">
                <a:solidFill>
                  <a:srgbClr val="292934"/>
                </a:solidFill>
              </a:rPr>
              <a:t>Р-6157/2.4.1641-2.5.17</a:t>
            </a:r>
            <a:r>
              <a:rPr lang="ru-RU" sz="1400" dirty="0">
                <a:solidFill>
                  <a:srgbClr val="292934"/>
                </a:solidFill>
              </a:rPr>
              <a:t>/</a:t>
            </a:r>
            <a:br>
              <a:rPr lang="ru-RU" sz="1400" dirty="0">
                <a:solidFill>
                  <a:srgbClr val="292934"/>
                </a:solidFill>
              </a:rPr>
            </a:br>
            <a:endParaRPr lang="ru-RU" sz="2800" dirty="0"/>
          </a:p>
        </p:txBody>
      </p:sp>
      <p:pic>
        <p:nvPicPr>
          <p:cNvPr id="6" name="Объект 5"/>
          <p:cNvPicPr>
            <a:picLocks noGrp="1" noChangeAspect="1"/>
          </p:cNvPicPr>
          <p:nvPr>
            <p:ph idx="1"/>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67545" y="1"/>
            <a:ext cx="7989636" cy="5373216"/>
          </a:xfrm>
        </p:spPr>
      </p:pic>
    </p:spTree>
    <p:extLst>
      <p:ext uri="{BB962C8B-B14F-4D97-AF65-F5344CB8AC3E}">
        <p14:creationId xmlns:p14="http://schemas.microsoft.com/office/powerpoint/2010/main" val="380532817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404664"/>
            <a:ext cx="4896544" cy="6048672"/>
          </a:xfrm>
        </p:spPr>
        <p:txBody>
          <a:bodyPr>
            <a:normAutofit fontScale="92500" lnSpcReduction="20000"/>
          </a:bodyPr>
          <a:lstStyle/>
          <a:p>
            <a:r>
              <a:rPr lang="ru-RU" sz="3600" dirty="0" smtClean="0"/>
              <a:t>С ликвидацией таганрогской группировки противника, войска Южного фронта под командованием генерал-полковника </a:t>
            </a:r>
          </a:p>
          <a:p>
            <a:r>
              <a:rPr lang="ru-RU" sz="3600" dirty="0" smtClean="0"/>
              <a:t>Ф.И. </a:t>
            </a:r>
            <a:r>
              <a:rPr lang="ru-RU" sz="3600" dirty="0" err="1" smtClean="0"/>
              <a:t>Толбухина</a:t>
            </a:r>
            <a:r>
              <a:rPr lang="ru-RU" sz="3600" dirty="0" smtClean="0"/>
              <a:t> завершили разгром «</a:t>
            </a:r>
            <a:r>
              <a:rPr lang="ru-RU" sz="3600" dirty="0" err="1" smtClean="0"/>
              <a:t>Миус</a:t>
            </a:r>
            <a:r>
              <a:rPr lang="ru-RU" sz="3600" dirty="0" smtClean="0"/>
              <a:t>-фронта». </a:t>
            </a:r>
          </a:p>
          <a:p>
            <a:r>
              <a:rPr lang="ru-RU" sz="3600" dirty="0" smtClean="0"/>
              <a:t>Бои за освобождение населенных пунктов Донбасса начались </a:t>
            </a:r>
          </a:p>
          <a:p>
            <a:r>
              <a:rPr lang="ru-RU" sz="3600" b="1" dirty="0" smtClean="0"/>
              <a:t>1 сентября 1943 года. </a:t>
            </a:r>
          </a:p>
          <a:p>
            <a:pPr marL="0" indent="0">
              <a:buNone/>
            </a:pPr>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88640"/>
            <a:ext cx="4680520" cy="6264696"/>
          </a:xfrm>
          <a:prstGeom prst="rect">
            <a:avLst/>
          </a:prstGeom>
        </p:spPr>
      </p:pic>
    </p:spTree>
    <p:extLst>
      <p:ext uri="{BB962C8B-B14F-4D97-AF65-F5344CB8AC3E}">
        <p14:creationId xmlns:p14="http://schemas.microsoft.com/office/powerpoint/2010/main" val="372186148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Grp="1" noChangeAspect="1"/>
          </p:cNvPicPr>
          <p:nvPr>
            <p:ph type="pic" idx="1"/>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a:xfrm>
            <a:off x="30286" y="260648"/>
            <a:ext cx="5486400" cy="4883710"/>
          </a:xfrm>
        </p:spPr>
      </p:pic>
      <p:sp>
        <p:nvSpPr>
          <p:cNvPr id="6" name="Текст 5"/>
          <p:cNvSpPr>
            <a:spLocks noGrp="1"/>
          </p:cNvSpPr>
          <p:nvPr>
            <p:ph type="body" sz="half" idx="2"/>
          </p:nvPr>
        </p:nvSpPr>
        <p:spPr>
          <a:xfrm>
            <a:off x="107504" y="5367338"/>
            <a:ext cx="8856984" cy="1734070"/>
          </a:xfrm>
        </p:spPr>
        <p:txBody>
          <a:bodyPr>
            <a:normAutofit fontScale="70000" lnSpcReduction="20000"/>
          </a:bodyPr>
          <a:lstStyle/>
          <a:p>
            <a:pPr lvl="0"/>
            <a:r>
              <a:rPr lang="ru-RU" sz="2600" dirty="0">
                <a:solidFill>
                  <a:srgbClr val="292934"/>
                </a:solidFill>
              </a:rPr>
              <a:t>При освобождении села </a:t>
            </a:r>
            <a:r>
              <a:rPr lang="ru-RU" sz="2600" dirty="0" smtClean="0">
                <a:solidFill>
                  <a:srgbClr val="292934"/>
                </a:solidFill>
              </a:rPr>
              <a:t>погибло </a:t>
            </a:r>
            <a:r>
              <a:rPr lang="ru-RU" sz="2600" dirty="0">
                <a:solidFill>
                  <a:srgbClr val="292934"/>
                </a:solidFill>
              </a:rPr>
              <a:t>13 советских воинов, известны имена 4 воинов. Все погибшие воины захоронены в одной братской могиле. В 1962 году сооружен памятник</a:t>
            </a:r>
            <a:r>
              <a:rPr lang="ru-RU" sz="2600" dirty="0" smtClean="0">
                <a:solidFill>
                  <a:srgbClr val="292934"/>
                </a:solidFill>
              </a:rPr>
              <a:t>. </a:t>
            </a:r>
          </a:p>
          <a:p>
            <a:pPr lvl="0"/>
            <a:r>
              <a:rPr lang="ru-RU" sz="2600" dirty="0" smtClean="0">
                <a:solidFill>
                  <a:srgbClr val="292934"/>
                </a:solidFill>
              </a:rPr>
              <a:t>Рядом </a:t>
            </a:r>
            <a:r>
              <a:rPr lang="ru-RU" sz="2600" dirty="0">
                <a:solidFill>
                  <a:srgbClr val="292934"/>
                </a:solidFill>
              </a:rPr>
              <a:t>с памятником сооружен обелиск в честь воинов односельчан, погибших в годы войны</a:t>
            </a:r>
            <a:endParaRPr lang="ru-RU" sz="2600" dirty="0" smtClean="0">
              <a:solidFill>
                <a:srgbClr val="292934"/>
              </a:solidFill>
            </a:endParaRPr>
          </a:p>
          <a:p>
            <a:pPr lvl="0"/>
            <a:r>
              <a:rPr lang="ru-RU" sz="2000" dirty="0">
                <a:solidFill>
                  <a:srgbClr val="292934"/>
                </a:solidFill>
                <a:ea typeface="+mj-ea"/>
                <a:cs typeface="+mj-cs"/>
              </a:rPr>
              <a:t>Ф. </a:t>
            </a:r>
            <a:r>
              <a:rPr lang="ru-RU" sz="2000" dirty="0" smtClean="0">
                <a:solidFill>
                  <a:srgbClr val="292934"/>
                </a:solidFill>
                <a:ea typeface="+mj-ea"/>
                <a:cs typeface="+mj-cs"/>
              </a:rPr>
              <a:t>Р-6157/24.1641-2.5.17</a:t>
            </a:r>
            <a:r>
              <a:rPr lang="ru-RU" sz="2000" dirty="0">
                <a:solidFill>
                  <a:srgbClr val="292934"/>
                </a:solidFill>
                <a:ea typeface="+mj-ea"/>
                <a:cs typeface="+mj-cs"/>
              </a:rPr>
              <a:t>/</a:t>
            </a:r>
            <a:br>
              <a:rPr lang="ru-RU" sz="2000" dirty="0">
                <a:solidFill>
                  <a:srgbClr val="292934"/>
                </a:solidFill>
                <a:ea typeface="+mj-ea"/>
                <a:cs typeface="+mj-cs"/>
              </a:rPr>
            </a:br>
            <a:endParaRPr lang="ru-RU" sz="2000" dirty="0">
              <a:solidFill>
                <a:srgbClr val="292934"/>
              </a:solidFill>
            </a:endParaRPr>
          </a:p>
          <a:p>
            <a:endParaRPr lang="ru-RU" dirty="0"/>
          </a:p>
        </p:txBody>
      </p:sp>
      <p:pic>
        <p:nvPicPr>
          <p:cNvPr id="4" name="Рисунок 3"/>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t="-1307"/>
          <a:stretch/>
        </p:blipFill>
        <p:spPr>
          <a:xfrm>
            <a:off x="5508104" y="260648"/>
            <a:ext cx="3366355" cy="4883710"/>
          </a:xfrm>
          <a:prstGeom prst="rect">
            <a:avLst/>
          </a:prstGeom>
        </p:spPr>
      </p:pic>
    </p:spTree>
    <p:extLst>
      <p:ext uri="{BB962C8B-B14F-4D97-AF65-F5344CB8AC3E}">
        <p14:creationId xmlns:p14="http://schemas.microsoft.com/office/powerpoint/2010/main" val="213972002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800" dirty="0">
                <a:solidFill>
                  <a:srgbClr val="FF0000"/>
                </a:solidFill>
              </a:rPr>
              <a:t>с</a:t>
            </a:r>
            <a:r>
              <a:rPr lang="ru-RU" sz="2800" dirty="0" smtClean="0">
                <a:solidFill>
                  <a:srgbClr val="FF0000"/>
                </a:solidFill>
              </a:rPr>
              <a:t>. Михайловка </a:t>
            </a:r>
            <a:br>
              <a:rPr lang="ru-RU" sz="2800" dirty="0" smtClean="0">
                <a:solidFill>
                  <a:srgbClr val="FF0000"/>
                </a:solidFill>
              </a:rPr>
            </a:br>
            <a:r>
              <a:rPr lang="ru-RU" sz="2800" dirty="0" smtClean="0">
                <a:solidFill>
                  <a:srgbClr val="FF0000"/>
                </a:solidFill>
              </a:rPr>
              <a:t>«Братская могила советских воинов и памятник односельчанам» </a:t>
            </a:r>
            <a:endParaRPr lang="ru-RU" sz="2800" dirty="0">
              <a:solidFill>
                <a:srgbClr val="FF0000"/>
              </a:solidFill>
            </a:endParaRPr>
          </a:p>
        </p:txBody>
      </p:sp>
      <p:sp>
        <p:nvSpPr>
          <p:cNvPr id="6" name="Объект 5"/>
          <p:cNvSpPr>
            <a:spLocks noGrp="1"/>
          </p:cNvSpPr>
          <p:nvPr>
            <p:ph idx="1"/>
          </p:nvPr>
        </p:nvSpPr>
        <p:spPr/>
        <p:txBody>
          <a:bodyPr>
            <a:normAutofit fontScale="70000" lnSpcReduction="20000"/>
          </a:bodyPr>
          <a:lstStyle/>
          <a:p>
            <a:pPr marL="0" indent="0">
              <a:buNone/>
            </a:pPr>
            <a:r>
              <a:rPr lang="ru-RU" dirty="0" smtClean="0"/>
              <a:t>С 1-го по 3-е сентября шли бои за освобождение с. Михайловка. Участвовали части 4-го кавалерийского корпуса генерал-лейтенанта Кириченко. </a:t>
            </a:r>
          </a:p>
          <a:p>
            <a:pPr marL="0" indent="0">
              <a:buNone/>
            </a:pPr>
            <a:r>
              <a:rPr lang="ru-RU" dirty="0" smtClean="0"/>
              <a:t>Отступая под ударами войск Южного фронта, части 3-й горно-стрелковой дивизии гитлеровцев заняли оборону у реки </a:t>
            </a:r>
            <a:r>
              <a:rPr lang="ru-RU" dirty="0" err="1" smtClean="0"/>
              <a:t>Грузской</a:t>
            </a:r>
            <a:r>
              <a:rPr lang="ru-RU" dirty="0" smtClean="0"/>
              <a:t> </a:t>
            </a:r>
            <a:r>
              <a:rPr lang="ru-RU" dirty="0" err="1" smtClean="0"/>
              <a:t>Еланчик</a:t>
            </a:r>
            <a:r>
              <a:rPr lang="ru-RU" dirty="0"/>
              <a:t> </a:t>
            </a:r>
            <a:r>
              <a:rPr lang="ru-RU" dirty="0" smtClean="0"/>
              <a:t>в районе с. Михайловка.</a:t>
            </a:r>
          </a:p>
          <a:p>
            <a:pPr marL="0" indent="0">
              <a:buNone/>
            </a:pPr>
            <a:r>
              <a:rPr lang="ru-RU" dirty="0" smtClean="0"/>
              <a:t>Противник занимал выгодную позицию на возвышенности. Части 4-го кавалерийского корпуса генерал-лейтенанта Кириченко Н. Я., в конце августа 1943 нанесли первый удар по врагу на этом рубеже и заняли плацдарм. Противник неоднократно переходил в контратаку при поддержке танков и авиации. Наши конники вынуждены были отходить вниз вдоль реки. К частям кавалерийского корпуса подошли  части 37-го корпуса 28-й армии. Бои шли и днем и ночью с 1 по 3 сентября. Противник не выдержал мощного удара наших войск и отступил на заранее подготовленные рубежи обороны на реке </a:t>
            </a:r>
            <a:r>
              <a:rPr lang="ru-RU" dirty="0" err="1" smtClean="0"/>
              <a:t>Кальмиус</a:t>
            </a:r>
            <a:r>
              <a:rPr lang="ru-RU" dirty="0" smtClean="0"/>
              <a:t>.  </a:t>
            </a:r>
            <a:endParaRPr lang="ru-RU" dirty="0"/>
          </a:p>
        </p:txBody>
      </p:sp>
    </p:spTree>
    <p:extLst>
      <p:ext uri="{BB962C8B-B14F-4D97-AF65-F5344CB8AC3E}">
        <p14:creationId xmlns:p14="http://schemas.microsoft.com/office/powerpoint/2010/main" val="3128236192"/>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b="-4067"/>
          <a:stretch/>
        </p:blipFill>
        <p:spPr>
          <a:xfrm>
            <a:off x="683568" y="188640"/>
            <a:ext cx="4896544" cy="6669360"/>
          </a:xfrm>
          <a:prstGeom prst="rect">
            <a:avLst/>
          </a:prstGeom>
        </p:spPr>
      </p:pic>
      <p:sp>
        <p:nvSpPr>
          <p:cNvPr id="4" name="TextBox 3"/>
          <p:cNvSpPr txBox="1"/>
          <p:nvPr/>
        </p:nvSpPr>
        <p:spPr>
          <a:xfrm>
            <a:off x="6228184" y="548680"/>
            <a:ext cx="2520280" cy="5016758"/>
          </a:xfrm>
          <a:prstGeom prst="rect">
            <a:avLst/>
          </a:prstGeom>
          <a:noFill/>
        </p:spPr>
        <p:txBody>
          <a:bodyPr wrap="square" rtlCol="0">
            <a:spAutoFit/>
          </a:bodyPr>
          <a:lstStyle/>
          <a:p>
            <a:r>
              <a:rPr lang="ru-RU" dirty="0" smtClean="0"/>
              <a:t>На прямоугольном четырехгранном постаменте установлена скульптура с автоматом на груди и каской в руке. </a:t>
            </a:r>
          </a:p>
          <a:p>
            <a:endParaRPr lang="ru-RU" dirty="0" smtClean="0"/>
          </a:p>
          <a:p>
            <a:r>
              <a:rPr lang="ru-RU" sz="1400" dirty="0">
                <a:solidFill>
                  <a:srgbClr val="292934"/>
                </a:solidFill>
                <a:ea typeface="+mj-ea"/>
                <a:cs typeface="+mj-cs"/>
              </a:rPr>
              <a:t>Ф. </a:t>
            </a:r>
            <a:r>
              <a:rPr lang="ru-RU" sz="1400" dirty="0" smtClean="0">
                <a:solidFill>
                  <a:srgbClr val="292934"/>
                </a:solidFill>
                <a:ea typeface="+mj-ea"/>
                <a:cs typeface="+mj-cs"/>
              </a:rPr>
              <a:t>Р-6157/2.4.1639-2.5.17</a:t>
            </a:r>
            <a:r>
              <a:rPr lang="ru-RU" sz="1400" dirty="0">
                <a:solidFill>
                  <a:srgbClr val="292934"/>
                </a:solidFill>
                <a:ea typeface="+mj-ea"/>
                <a:cs typeface="+mj-cs"/>
              </a:rPr>
              <a:t>/</a:t>
            </a:r>
            <a:br>
              <a:rPr lang="ru-RU" sz="1400" dirty="0">
                <a:solidFill>
                  <a:srgbClr val="292934"/>
                </a:solidFill>
                <a:ea typeface="+mj-ea"/>
                <a:cs typeface="+mj-cs"/>
              </a:rPr>
            </a:br>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spTree>
    <p:extLst>
      <p:ext uri="{BB962C8B-B14F-4D97-AF65-F5344CB8AC3E}">
        <p14:creationId xmlns:p14="http://schemas.microsoft.com/office/powerpoint/2010/main" val="585712543"/>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07504" y="5367338"/>
            <a:ext cx="9036496" cy="1806078"/>
          </a:xfrm>
        </p:spPr>
        <p:txBody>
          <a:bodyPr>
            <a:normAutofit fontScale="92500"/>
          </a:bodyPr>
          <a:lstStyle/>
          <a:p>
            <a:r>
              <a:rPr lang="ru-RU" sz="1800" dirty="0" smtClean="0"/>
              <a:t>За освобождение с. Михайловка погибло 2 офицера и 15 солдат и сержантов. Имена 7 погибших воинов известны. </a:t>
            </a:r>
          </a:p>
          <a:p>
            <a:r>
              <a:rPr lang="ru-RU" sz="1800" dirty="0" smtClean="0"/>
              <a:t>На братской могиле в 1958 сооружен памятник.</a:t>
            </a:r>
          </a:p>
          <a:p>
            <a:pPr lvl="0" algn="just"/>
            <a:r>
              <a:rPr lang="ru-RU" sz="1800" dirty="0">
                <a:solidFill>
                  <a:srgbClr val="292934"/>
                </a:solidFill>
              </a:rPr>
              <a:t>Рядом с памятником сооружен обелиск в честь воинов односельчан, погибших в годы войны. </a:t>
            </a:r>
            <a:endParaRPr lang="ru-RU" sz="1800" dirty="0" smtClean="0">
              <a:solidFill>
                <a:srgbClr val="292934"/>
              </a:solidFill>
            </a:endParaRPr>
          </a:p>
          <a:p>
            <a:pPr lvl="0"/>
            <a:r>
              <a:rPr lang="ru-RU" dirty="0" smtClean="0">
                <a:solidFill>
                  <a:srgbClr val="292934"/>
                </a:solidFill>
                <a:ea typeface="+mj-ea"/>
                <a:cs typeface="+mj-cs"/>
              </a:rPr>
              <a:t>Ф. Р-6157/24.1641639-2.5.17</a:t>
            </a:r>
            <a:r>
              <a:rPr lang="ru-RU" dirty="0">
                <a:solidFill>
                  <a:srgbClr val="292934"/>
                </a:solidFill>
                <a:ea typeface="+mj-ea"/>
                <a:cs typeface="+mj-cs"/>
              </a:rPr>
              <a:t>/</a:t>
            </a:r>
            <a:br>
              <a:rPr lang="ru-RU" dirty="0">
                <a:solidFill>
                  <a:srgbClr val="292934"/>
                </a:solidFill>
                <a:ea typeface="+mj-ea"/>
                <a:cs typeface="+mj-cs"/>
              </a:rPr>
            </a:br>
            <a:endParaRPr lang="ru-RU" sz="1800" dirty="0">
              <a:solidFill>
                <a:srgbClr val="292934"/>
              </a:solidFill>
            </a:endParaRPr>
          </a:p>
          <a:p>
            <a:endParaRPr lang="ru-RU" dirty="0"/>
          </a:p>
        </p:txBody>
      </p:sp>
      <p:pic>
        <p:nvPicPr>
          <p:cNvPr id="2" name="Рисунок 1"/>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23528" y="476672"/>
            <a:ext cx="8352928" cy="4363342"/>
          </a:xfrm>
          <a:prstGeom prst="rect">
            <a:avLst/>
          </a:prstGeom>
        </p:spPr>
      </p:pic>
    </p:spTree>
    <p:extLst>
      <p:ext uri="{BB962C8B-B14F-4D97-AF65-F5344CB8AC3E}">
        <p14:creationId xmlns:p14="http://schemas.microsoft.com/office/powerpoint/2010/main" val="221128835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8520" y="274638"/>
            <a:ext cx="9252520" cy="1143000"/>
          </a:xfrm>
        </p:spPr>
        <p:txBody>
          <a:bodyPr>
            <a:noAutofit/>
          </a:bodyPr>
          <a:lstStyle/>
          <a:p>
            <a:r>
              <a:rPr lang="ru-RU" sz="2800" dirty="0" smtClean="0">
                <a:solidFill>
                  <a:srgbClr val="FF0000"/>
                </a:solidFill>
              </a:rPr>
              <a:t>с. Зеленый Гай</a:t>
            </a:r>
            <a:br>
              <a:rPr lang="ru-RU" sz="2800" dirty="0" smtClean="0">
                <a:solidFill>
                  <a:srgbClr val="FF0000"/>
                </a:solidFill>
              </a:rPr>
            </a:br>
            <a:r>
              <a:rPr lang="ru-RU" sz="2800" dirty="0" smtClean="0">
                <a:solidFill>
                  <a:srgbClr val="FF0000"/>
                </a:solidFill>
              </a:rPr>
              <a:t>«Братская могила советских воинов и памятник односельчанам» </a:t>
            </a:r>
            <a:endParaRPr lang="ru-RU" sz="2800" dirty="0">
              <a:solidFill>
                <a:srgbClr val="FF0000"/>
              </a:solidFill>
            </a:endParaRPr>
          </a:p>
        </p:txBody>
      </p:sp>
      <p:sp>
        <p:nvSpPr>
          <p:cNvPr id="6" name="Объект 5"/>
          <p:cNvSpPr>
            <a:spLocks noGrp="1"/>
          </p:cNvSpPr>
          <p:nvPr>
            <p:ph idx="1"/>
          </p:nvPr>
        </p:nvSpPr>
        <p:spPr>
          <a:xfrm>
            <a:off x="457200" y="1600200"/>
            <a:ext cx="8229600" cy="4997152"/>
          </a:xfrm>
        </p:spPr>
        <p:txBody>
          <a:bodyPr>
            <a:normAutofit fontScale="85000" lnSpcReduction="20000"/>
          </a:bodyPr>
          <a:lstStyle/>
          <a:p>
            <a:pPr marL="0" indent="0">
              <a:buNone/>
            </a:pPr>
            <a:r>
              <a:rPr lang="ru-RU" dirty="0" smtClean="0"/>
              <a:t>Продолжая преследовать противника части 347-й стрелковой дивизии 28-й армии в ночь под 1 сентября 1943 года вошли в село Зеленый Гай. Конники 4-го кавалеристского - гвардейского корпуса натолкнулись на заслон противника, который пытался задержать продвижение наших частей. На конников сделали налет немецкие самолеты, но успеха не имели. Наступающая пехота закрепила успех. </a:t>
            </a:r>
          </a:p>
          <a:p>
            <a:pPr marL="0" indent="0">
              <a:buNone/>
            </a:pPr>
            <a:r>
              <a:rPr lang="ru-RU" dirty="0" smtClean="0"/>
              <a:t>При освобождении села Зеленый Гай погибло 13 воинов Советской Армии. Известно имя одного.  </a:t>
            </a:r>
          </a:p>
          <a:p>
            <a:pPr marL="0" indent="0">
              <a:buNone/>
            </a:pPr>
            <a:r>
              <a:rPr lang="ru-RU" dirty="0" smtClean="0"/>
              <a:t>Памятник сооружен в 1957 году. </a:t>
            </a:r>
          </a:p>
          <a:p>
            <a:pPr marL="0" indent="0">
              <a:buNone/>
            </a:pPr>
            <a:r>
              <a:rPr lang="ru-RU" dirty="0" smtClean="0"/>
              <a:t>Рядом с памятником установлен обелиск в честь погибших воинах-односельчан в годы Великой Отечественной войны .  </a:t>
            </a:r>
            <a:endParaRPr lang="ru-RU" dirty="0"/>
          </a:p>
        </p:txBody>
      </p:sp>
    </p:spTree>
    <p:extLst>
      <p:ext uri="{BB962C8B-B14F-4D97-AF65-F5344CB8AC3E}">
        <p14:creationId xmlns:p14="http://schemas.microsoft.com/office/powerpoint/2010/main" val="153384015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51520" y="332656"/>
            <a:ext cx="4824536" cy="6192688"/>
          </a:xfrm>
          <a:prstGeom prst="rect">
            <a:avLst/>
          </a:prstGeom>
        </p:spPr>
      </p:pic>
      <p:sp>
        <p:nvSpPr>
          <p:cNvPr id="8" name="TextBox 7"/>
          <p:cNvSpPr txBox="1"/>
          <p:nvPr/>
        </p:nvSpPr>
        <p:spPr>
          <a:xfrm>
            <a:off x="5868144" y="332656"/>
            <a:ext cx="3168352" cy="3231654"/>
          </a:xfrm>
          <a:prstGeom prst="rect">
            <a:avLst/>
          </a:prstGeom>
          <a:noFill/>
        </p:spPr>
        <p:txBody>
          <a:bodyPr wrap="square" rtlCol="0">
            <a:spAutoFit/>
          </a:bodyPr>
          <a:lstStyle/>
          <a:p>
            <a:r>
              <a:rPr lang="ru-RU" dirty="0" smtClean="0"/>
              <a:t>На прямоугольном постаменте фигура солдата с автоматом и </a:t>
            </a:r>
          </a:p>
          <a:p>
            <a:r>
              <a:rPr lang="ru-RU" dirty="0"/>
              <a:t>в</a:t>
            </a:r>
            <a:r>
              <a:rPr lang="ru-RU" dirty="0" smtClean="0"/>
              <a:t>енком в руке.</a:t>
            </a:r>
          </a:p>
          <a:p>
            <a:endParaRPr lang="ru-RU" dirty="0"/>
          </a:p>
          <a:p>
            <a:r>
              <a:rPr lang="ru-RU" dirty="0" smtClean="0"/>
              <a:t>Памятник установлен в центре села.</a:t>
            </a:r>
          </a:p>
          <a:p>
            <a:r>
              <a:rPr lang="ru-RU" sz="1400" dirty="0">
                <a:solidFill>
                  <a:srgbClr val="292934"/>
                </a:solidFill>
                <a:ea typeface="+mj-ea"/>
                <a:cs typeface="+mj-cs"/>
              </a:rPr>
              <a:t>Ф. </a:t>
            </a:r>
            <a:r>
              <a:rPr lang="ru-RU" sz="1400" dirty="0" smtClean="0">
                <a:solidFill>
                  <a:srgbClr val="292934"/>
                </a:solidFill>
                <a:ea typeface="+mj-ea"/>
                <a:cs typeface="+mj-cs"/>
              </a:rPr>
              <a:t>Р-6157/24.1643-2.5.17/</a:t>
            </a:r>
          </a:p>
          <a:p>
            <a:r>
              <a:rPr lang="ru-RU" sz="1400" dirty="0">
                <a:solidFill>
                  <a:srgbClr val="292934"/>
                </a:solidFill>
                <a:ea typeface="+mj-ea"/>
                <a:cs typeface="+mj-cs"/>
              </a:rPr>
              <a:t>Ф. </a:t>
            </a:r>
            <a:r>
              <a:rPr lang="ru-RU" sz="1400" dirty="0" smtClean="0">
                <a:solidFill>
                  <a:srgbClr val="292934"/>
                </a:solidFill>
                <a:ea typeface="+mj-ea"/>
                <a:cs typeface="+mj-cs"/>
              </a:rPr>
              <a:t>Р-6157/24.1643-2.5.17</a:t>
            </a:r>
            <a:r>
              <a:rPr lang="ru-RU" sz="1400" dirty="0">
                <a:solidFill>
                  <a:srgbClr val="292934"/>
                </a:solidFill>
                <a:ea typeface="+mj-ea"/>
                <a:cs typeface="+mj-cs"/>
              </a:rPr>
              <a:t>/</a:t>
            </a:r>
            <a:br>
              <a:rPr lang="ru-RU" sz="1400" dirty="0">
                <a:solidFill>
                  <a:srgbClr val="292934"/>
                </a:solidFill>
                <a:ea typeface="+mj-ea"/>
                <a:cs typeface="+mj-cs"/>
              </a:rPr>
            </a:br>
            <a:r>
              <a:rPr lang="ru-RU" sz="1400" dirty="0">
                <a:solidFill>
                  <a:srgbClr val="292934"/>
                </a:solidFill>
                <a:ea typeface="+mj-ea"/>
                <a:cs typeface="+mj-cs"/>
              </a:rPr>
              <a:t/>
            </a:r>
            <a:br>
              <a:rPr lang="ru-RU" sz="1400" dirty="0">
                <a:solidFill>
                  <a:srgbClr val="292934"/>
                </a:solidFill>
                <a:ea typeface="+mj-ea"/>
                <a:cs typeface="+mj-cs"/>
              </a:rPr>
            </a:br>
            <a:endParaRPr lang="ru-RU" dirty="0" smtClean="0"/>
          </a:p>
          <a:p>
            <a:endParaRPr lang="ru-RU" dirty="0"/>
          </a:p>
        </p:txBody>
      </p:sp>
      <p:pic>
        <p:nvPicPr>
          <p:cNvPr id="10" name="Рисунок 9"/>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4716015" y="3194978"/>
            <a:ext cx="4553897" cy="3663022"/>
          </a:xfrm>
          <a:prstGeom prst="rect">
            <a:avLst/>
          </a:prstGeom>
        </p:spPr>
      </p:pic>
    </p:spTree>
    <p:extLst>
      <p:ext uri="{BB962C8B-B14F-4D97-AF65-F5344CB8AC3E}">
        <p14:creationId xmlns:p14="http://schemas.microsoft.com/office/powerpoint/2010/main" val="323536441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81128"/>
            <a:ext cx="3960440" cy="2016224"/>
          </a:xfrm>
        </p:spPr>
        <p:txBody>
          <a:bodyPr anchor="t"/>
          <a:lstStyle/>
          <a:p>
            <a:r>
              <a:rPr lang="ru-RU" b="0" dirty="0" smtClean="0"/>
              <a:t>Рядом обелиск в честь односельчан погибших на фронтах Великой Отечественной войны.  Фото сделано в 1978 году.</a:t>
            </a:r>
            <a:br>
              <a:rPr lang="ru-RU" b="0" dirty="0" smtClean="0"/>
            </a:br>
            <a:r>
              <a:rPr lang="ru-RU" sz="1400" b="0" dirty="0">
                <a:solidFill>
                  <a:srgbClr val="292934"/>
                </a:solidFill>
              </a:rPr>
              <a:t>Ф. </a:t>
            </a:r>
            <a:r>
              <a:rPr lang="ru-RU" sz="1400" b="0" dirty="0" smtClean="0">
                <a:solidFill>
                  <a:srgbClr val="292934"/>
                </a:solidFill>
              </a:rPr>
              <a:t>Р-6157/2.4.1643-2.5.17</a:t>
            </a:r>
            <a:r>
              <a:rPr lang="ru-RU" sz="1400" b="0" dirty="0">
                <a:solidFill>
                  <a:srgbClr val="292934"/>
                </a:solidFill>
              </a:rPr>
              <a:t>/</a:t>
            </a:r>
            <a:br>
              <a:rPr lang="ru-RU" sz="1400" b="0" dirty="0">
                <a:solidFill>
                  <a:srgbClr val="292934"/>
                </a:solidFill>
              </a:rPr>
            </a:br>
            <a:endParaRPr lang="ru-RU" b="0" dirty="0"/>
          </a:p>
        </p:txBody>
      </p:sp>
      <p:pic>
        <p:nvPicPr>
          <p:cNvPr id="5" name="Рисунок 4"/>
          <p:cNvPicPr>
            <a:picLocks noGrp="1" noChangeAspect="1"/>
          </p:cNvPicPr>
          <p:nvPr>
            <p:ph type="pic" idx="1"/>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a:xfrm>
            <a:off x="179512" y="188640"/>
            <a:ext cx="5486400" cy="4114800"/>
          </a:xfrm>
        </p:spPr>
      </p:pic>
      <p:pic>
        <p:nvPicPr>
          <p:cNvPr id="6" name="Рисунок 5"/>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4860032" y="252325"/>
            <a:ext cx="4033846" cy="6171683"/>
          </a:xfrm>
          <a:prstGeom prst="rect">
            <a:avLst/>
          </a:prstGeom>
        </p:spPr>
      </p:pic>
    </p:spTree>
    <p:extLst>
      <p:ext uri="{BB962C8B-B14F-4D97-AF65-F5344CB8AC3E}">
        <p14:creationId xmlns:p14="http://schemas.microsoft.com/office/powerpoint/2010/main" val="1841439059"/>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800" dirty="0">
                <a:solidFill>
                  <a:srgbClr val="FF0000"/>
                </a:solidFill>
              </a:rPr>
              <a:t>с</a:t>
            </a:r>
            <a:r>
              <a:rPr lang="ru-RU" sz="2800" dirty="0" smtClean="0">
                <a:solidFill>
                  <a:srgbClr val="FF0000"/>
                </a:solidFill>
              </a:rPr>
              <a:t>. </a:t>
            </a:r>
            <a:r>
              <a:rPr lang="ru-RU" sz="2800" dirty="0" err="1" smtClean="0">
                <a:solidFill>
                  <a:srgbClr val="FF0000"/>
                </a:solidFill>
              </a:rPr>
              <a:t>Греково</a:t>
            </a:r>
            <a:r>
              <a:rPr lang="ru-RU" sz="2800" dirty="0" smtClean="0">
                <a:solidFill>
                  <a:srgbClr val="FF0000"/>
                </a:solidFill>
              </a:rPr>
              <a:t>-Александровка </a:t>
            </a:r>
            <a:br>
              <a:rPr lang="ru-RU" sz="2800" dirty="0" smtClean="0">
                <a:solidFill>
                  <a:srgbClr val="FF0000"/>
                </a:solidFill>
              </a:rPr>
            </a:br>
            <a:r>
              <a:rPr lang="ru-RU" sz="2800" dirty="0" smtClean="0">
                <a:solidFill>
                  <a:srgbClr val="FF0000"/>
                </a:solidFill>
              </a:rPr>
              <a:t>«Братская могила героев гражданкой войны, советских воинов и памятник односельчанам»</a:t>
            </a:r>
            <a:br>
              <a:rPr lang="ru-RU" sz="2800" dirty="0" smtClean="0">
                <a:solidFill>
                  <a:srgbClr val="FF0000"/>
                </a:solidFill>
              </a:rPr>
            </a:br>
            <a:endParaRPr lang="ru-RU" sz="2800" dirty="0">
              <a:solidFill>
                <a:srgbClr val="FF0000"/>
              </a:solidFill>
            </a:endParaRPr>
          </a:p>
        </p:txBody>
      </p:sp>
      <p:sp>
        <p:nvSpPr>
          <p:cNvPr id="6" name="Объект 5"/>
          <p:cNvSpPr>
            <a:spLocks noGrp="1"/>
          </p:cNvSpPr>
          <p:nvPr>
            <p:ph idx="1"/>
          </p:nvPr>
        </p:nvSpPr>
        <p:spPr>
          <a:xfrm>
            <a:off x="457200" y="1600200"/>
            <a:ext cx="8229600" cy="5069160"/>
          </a:xfrm>
        </p:spPr>
        <p:txBody>
          <a:bodyPr>
            <a:normAutofit fontScale="70000" lnSpcReduction="20000"/>
          </a:bodyPr>
          <a:lstStyle/>
          <a:p>
            <a:pPr marL="0" indent="0">
              <a:buNone/>
            </a:pPr>
            <a:r>
              <a:rPr lang="ru-RU" dirty="0" smtClean="0"/>
              <a:t>Части 3-й горнострелковой дивизии немцев заняли оборону за рекой </a:t>
            </a:r>
            <a:r>
              <a:rPr lang="ru-RU" dirty="0" err="1" smtClean="0"/>
              <a:t>Грузской</a:t>
            </a:r>
            <a:r>
              <a:rPr lang="ru-RU" dirty="0" smtClean="0"/>
              <a:t> </a:t>
            </a:r>
            <a:r>
              <a:rPr lang="ru-RU" dirty="0" err="1" smtClean="0"/>
              <a:t>Еланчик</a:t>
            </a:r>
            <a:r>
              <a:rPr lang="ru-RU" dirty="0" smtClean="0"/>
              <a:t> у села </a:t>
            </a:r>
            <a:r>
              <a:rPr lang="ru-RU" dirty="0" err="1" smtClean="0"/>
              <a:t>Греково</a:t>
            </a:r>
            <a:r>
              <a:rPr lang="ru-RU" dirty="0" smtClean="0"/>
              <a:t>-Александровка. На высотках оборудовали огневые точки, которые прикрывали подступы к селу. Бои шли и днем и ночью, враг переходил в контр атаку при поддержке танков. </a:t>
            </a:r>
          </a:p>
          <a:p>
            <a:pPr marL="0" indent="0">
              <a:buNone/>
            </a:pPr>
            <a:r>
              <a:rPr lang="ru-RU" dirty="0" smtClean="0"/>
              <a:t>2-й батальон 1179-го стрелкового полка 347-й дивизии под командованием генерал-майора </a:t>
            </a:r>
            <a:r>
              <a:rPr lang="ru-RU" dirty="0" err="1" smtClean="0"/>
              <a:t>Юхимчюка</a:t>
            </a:r>
            <a:r>
              <a:rPr lang="ru-RU" dirty="0" smtClean="0"/>
              <a:t> А.Х., форсировал речку и занял небольшой плацдарм.</a:t>
            </a:r>
          </a:p>
          <a:p>
            <a:pPr marL="0" indent="0">
              <a:buNone/>
            </a:pPr>
            <a:r>
              <a:rPr lang="ru-RU" dirty="0" smtClean="0"/>
              <a:t>В ночь на 3 сентября под проливным дождем батальон обошел высоту и ударил по врагу с фланга, к рассвету противник был выбит из села. </a:t>
            </a:r>
          </a:p>
          <a:p>
            <a:pPr marL="0" indent="0">
              <a:buNone/>
            </a:pPr>
            <a:r>
              <a:rPr lang="ru-RU" dirty="0" smtClean="0"/>
              <a:t>В бою погибло 25 советских воинов, они захоронены на кладбище села. Решением Михайловского сельского совета от 20 августа 1961 года останки погибших воинов были перезахоронены в братскую могилу у средней школы. </a:t>
            </a:r>
            <a:endParaRPr lang="ru-RU" dirty="0"/>
          </a:p>
        </p:txBody>
      </p:sp>
    </p:spTree>
    <p:extLst>
      <p:ext uri="{BB962C8B-B14F-4D97-AF65-F5344CB8AC3E}">
        <p14:creationId xmlns:p14="http://schemas.microsoft.com/office/powerpoint/2010/main" val="92852982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374904"/>
            <a:ext cx="4104456" cy="6108192"/>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74904"/>
            <a:ext cx="4320480" cy="6108192"/>
          </a:xfrm>
          <a:prstGeom prst="rect">
            <a:avLst/>
          </a:prstGeom>
        </p:spPr>
      </p:pic>
      <p:sp>
        <p:nvSpPr>
          <p:cNvPr id="2" name="TextBox 1"/>
          <p:cNvSpPr txBox="1"/>
          <p:nvPr/>
        </p:nvSpPr>
        <p:spPr>
          <a:xfrm>
            <a:off x="467544" y="6597352"/>
            <a:ext cx="2376264" cy="584775"/>
          </a:xfrm>
          <a:prstGeom prst="rect">
            <a:avLst/>
          </a:prstGeom>
          <a:noFill/>
        </p:spPr>
        <p:txBody>
          <a:bodyPr wrap="square" rtlCol="0">
            <a:spAutoFit/>
          </a:bodyPr>
          <a:lstStyle/>
          <a:p>
            <a:r>
              <a:rPr lang="ru-RU" sz="1400" dirty="0">
                <a:solidFill>
                  <a:srgbClr val="292934"/>
                </a:solidFill>
                <a:ea typeface="+mj-ea"/>
                <a:cs typeface="+mj-cs"/>
              </a:rPr>
              <a:t>Ф. </a:t>
            </a:r>
            <a:r>
              <a:rPr lang="ru-RU" sz="1400" dirty="0" smtClean="0">
                <a:solidFill>
                  <a:srgbClr val="292934"/>
                </a:solidFill>
                <a:ea typeface="+mj-ea"/>
                <a:cs typeface="+mj-cs"/>
              </a:rPr>
              <a:t>Р-6157/2.4.1618-2.5.17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
        <p:nvSpPr>
          <p:cNvPr id="3" name="TextBox 2"/>
          <p:cNvSpPr txBox="1"/>
          <p:nvPr/>
        </p:nvSpPr>
        <p:spPr>
          <a:xfrm>
            <a:off x="4860032" y="6597352"/>
            <a:ext cx="2124299" cy="584775"/>
          </a:xfrm>
          <a:prstGeom prst="rect">
            <a:avLst/>
          </a:prstGeom>
          <a:noFill/>
        </p:spPr>
        <p:txBody>
          <a:bodyPr wrap="none" rtlCol="0">
            <a:spAutoFit/>
          </a:bodyPr>
          <a:lstStyle/>
          <a:p>
            <a:r>
              <a:rPr lang="ru-RU" sz="1400" dirty="0">
                <a:solidFill>
                  <a:srgbClr val="292934"/>
                </a:solidFill>
                <a:ea typeface="+mj-ea"/>
                <a:cs typeface="+mj-cs"/>
              </a:rPr>
              <a:t>Ф. </a:t>
            </a:r>
            <a:r>
              <a:rPr lang="ru-RU" sz="1400" dirty="0" smtClean="0">
                <a:solidFill>
                  <a:srgbClr val="292934"/>
                </a:solidFill>
                <a:ea typeface="+mj-ea"/>
                <a:cs typeface="+mj-cs"/>
              </a:rPr>
              <a:t>Р-6157/24.1618-2.5.17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Tree>
    <p:extLst>
      <p:ext uri="{BB962C8B-B14F-4D97-AF65-F5344CB8AC3E}">
        <p14:creationId xmlns:p14="http://schemas.microsoft.com/office/powerpoint/2010/main" val="135523278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4800600"/>
            <a:ext cx="8964488" cy="2444824"/>
          </a:xfrm>
        </p:spPr>
        <p:txBody>
          <a:bodyPr>
            <a:normAutofit/>
          </a:bodyPr>
          <a:lstStyle/>
          <a:p>
            <a:r>
              <a:rPr lang="ru-RU" b="0" dirty="0" smtClean="0"/>
              <a:t>Многие жители села воевали на разных фронтах Великой Отечественной войны. Погибли 67 человек в боях с немецко-фашистскими захватчиками.</a:t>
            </a:r>
            <a:br>
              <a:rPr lang="ru-RU" b="0" dirty="0" smtClean="0"/>
            </a:br>
            <a:r>
              <a:rPr lang="ru-RU" b="0" dirty="0" smtClean="0"/>
              <a:t>В 1962 году, на братской могиле гражданской войны, установлен обелиск павшим за освобождение села советским воинам. В этом  же году установлен памятник воинам односельчанам.  </a:t>
            </a:r>
            <a:br>
              <a:rPr lang="ru-RU" b="0" dirty="0" smtClean="0"/>
            </a:br>
            <a:r>
              <a:rPr lang="ru-RU" sz="1400" b="0" dirty="0">
                <a:solidFill>
                  <a:srgbClr val="292934"/>
                </a:solidFill>
              </a:rPr>
              <a:t>Ф. </a:t>
            </a:r>
            <a:r>
              <a:rPr lang="ru-RU" sz="1400" b="0" dirty="0" smtClean="0">
                <a:solidFill>
                  <a:srgbClr val="292934"/>
                </a:solidFill>
              </a:rPr>
              <a:t>Р-6157/24.1618-2.5.17</a:t>
            </a:r>
            <a:r>
              <a:rPr lang="ru-RU" sz="1400" b="0" dirty="0">
                <a:solidFill>
                  <a:srgbClr val="292934"/>
                </a:solidFill>
              </a:rPr>
              <a:t>/</a:t>
            </a:r>
            <a:br>
              <a:rPr lang="ru-RU" sz="1400" b="0" dirty="0">
                <a:solidFill>
                  <a:srgbClr val="292934"/>
                </a:solidFill>
              </a:rPr>
            </a:br>
            <a:endParaRPr lang="ru-RU" b="0" dirty="0"/>
          </a:p>
        </p:txBody>
      </p:sp>
      <p:pic>
        <p:nvPicPr>
          <p:cNvPr id="6" name="Рисунок 5"/>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251520" y="188640"/>
            <a:ext cx="8640960" cy="4896544"/>
          </a:xfrm>
          <a:prstGeom prst="rect">
            <a:avLst/>
          </a:prstGeom>
        </p:spPr>
      </p:pic>
    </p:spTree>
    <p:extLst>
      <p:ext uri="{BB962C8B-B14F-4D97-AF65-F5344CB8AC3E}">
        <p14:creationId xmlns:p14="http://schemas.microsoft.com/office/powerpoint/2010/main" val="1583984042"/>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192688"/>
          </a:xfrm>
        </p:spPr>
        <p:txBody>
          <a:bodyPr>
            <a:normAutofit lnSpcReduction="10000"/>
          </a:bodyPr>
          <a:lstStyle/>
          <a:p>
            <a:pPr marL="0" lvl="0" indent="0" algn="just">
              <a:buNone/>
            </a:pPr>
            <a:r>
              <a:rPr lang="ru-RU" sz="2800" dirty="0" smtClean="0">
                <a:solidFill>
                  <a:srgbClr val="292934"/>
                </a:solidFill>
              </a:rPr>
              <a:t>     Войска </a:t>
            </a:r>
            <a:r>
              <a:rPr lang="ru-RU" sz="2800" dirty="0">
                <a:solidFill>
                  <a:srgbClr val="292934"/>
                </a:solidFill>
              </a:rPr>
              <a:t>347-й стрелковой дивизии под командованием </a:t>
            </a:r>
            <a:r>
              <a:rPr lang="ru-RU" sz="2800" dirty="0" smtClean="0">
                <a:solidFill>
                  <a:srgbClr val="292934"/>
                </a:solidFill>
              </a:rPr>
              <a:t>генерал-майора </a:t>
            </a:r>
            <a:r>
              <a:rPr lang="ru-RU" sz="2800" dirty="0">
                <a:solidFill>
                  <a:srgbClr val="292934"/>
                </a:solidFill>
              </a:rPr>
              <a:t>А.Х. Юхимчука во взаимодействии с 5-ым гвардейским Донским кавалерийским корпусом генерал </a:t>
            </a:r>
            <a:r>
              <a:rPr lang="ru-RU" sz="2800" dirty="0" smtClean="0">
                <a:solidFill>
                  <a:srgbClr val="292934"/>
                </a:solidFill>
              </a:rPr>
              <a:t>– майора </a:t>
            </a:r>
          </a:p>
          <a:p>
            <a:pPr marL="0" lvl="0" indent="0" algn="just">
              <a:buNone/>
            </a:pPr>
            <a:r>
              <a:rPr lang="ru-RU" sz="2800" dirty="0" smtClean="0">
                <a:solidFill>
                  <a:srgbClr val="292934"/>
                </a:solidFill>
              </a:rPr>
              <a:t>А.Г</a:t>
            </a:r>
            <a:r>
              <a:rPr lang="ru-RU" sz="2800" dirty="0">
                <a:solidFill>
                  <a:srgbClr val="292934"/>
                </a:solidFill>
              </a:rPr>
              <a:t>. Селиванова и </a:t>
            </a:r>
            <a:r>
              <a:rPr lang="en-US" sz="2800" dirty="0">
                <a:solidFill>
                  <a:srgbClr val="292934"/>
                </a:solidFill>
              </a:rPr>
              <a:t>II</a:t>
            </a:r>
            <a:r>
              <a:rPr lang="ru-RU" sz="2800" dirty="0">
                <a:solidFill>
                  <a:srgbClr val="292934"/>
                </a:solidFill>
              </a:rPr>
              <a:t> танковым корпусом генерал-майора А.Г. </a:t>
            </a:r>
            <a:r>
              <a:rPr lang="ru-RU" sz="2800" dirty="0" err="1" smtClean="0">
                <a:solidFill>
                  <a:srgbClr val="292934"/>
                </a:solidFill>
              </a:rPr>
              <a:t>Радкевича</a:t>
            </a:r>
            <a:r>
              <a:rPr lang="ru-RU" sz="2800" dirty="0" smtClean="0">
                <a:solidFill>
                  <a:srgbClr val="292934"/>
                </a:solidFill>
              </a:rPr>
              <a:t> </a:t>
            </a:r>
            <a:r>
              <a:rPr lang="ru-RU" sz="3600" b="1" dirty="0" smtClean="0">
                <a:solidFill>
                  <a:srgbClr val="292934"/>
                </a:solidFill>
              </a:rPr>
              <a:t>9 сентября 1943 года</a:t>
            </a:r>
            <a:r>
              <a:rPr lang="ru-RU" sz="3600" dirty="0" smtClean="0">
                <a:solidFill>
                  <a:srgbClr val="292934"/>
                </a:solidFill>
              </a:rPr>
              <a:t> </a:t>
            </a:r>
            <a:r>
              <a:rPr lang="ru-RU" sz="2800" dirty="0">
                <a:solidFill>
                  <a:srgbClr val="292934"/>
                </a:solidFill>
              </a:rPr>
              <a:t>п</a:t>
            </a:r>
            <a:r>
              <a:rPr lang="ru-RU" sz="2800" dirty="0" smtClean="0">
                <a:solidFill>
                  <a:srgbClr val="292934"/>
                </a:solidFill>
              </a:rPr>
              <a:t>ошли в прорыв, </a:t>
            </a:r>
            <a:r>
              <a:rPr lang="ru-RU" sz="2800" dirty="0">
                <a:solidFill>
                  <a:srgbClr val="292934"/>
                </a:solidFill>
              </a:rPr>
              <a:t>и развивая наступление в западном направлении, после короткого боя освободили поселок. В ходе боя погибло 74 воина. Известны фамилии 68</a:t>
            </a:r>
            <a:r>
              <a:rPr lang="ru-RU" sz="2800" dirty="0" smtClean="0">
                <a:solidFill>
                  <a:srgbClr val="292934"/>
                </a:solidFill>
              </a:rPr>
              <a:t>. </a:t>
            </a:r>
            <a:endParaRPr lang="ru-RU" sz="2800" dirty="0">
              <a:solidFill>
                <a:srgbClr val="292934"/>
              </a:solidFill>
            </a:endParaRPr>
          </a:p>
          <a:p>
            <a:pPr marL="0" indent="0" algn="just">
              <a:buNone/>
            </a:pPr>
            <a:r>
              <a:rPr lang="ru-RU" sz="2800" dirty="0" smtClean="0"/>
              <a:t>    Сотни </a:t>
            </a:r>
            <a:r>
              <a:rPr lang="ru-RU" sz="2800" dirty="0" err="1"/>
              <a:t>т</a:t>
            </a:r>
            <a:r>
              <a:rPr lang="ru-RU" sz="2800" dirty="0" err="1" smtClean="0"/>
              <a:t>ельмановцев</a:t>
            </a:r>
            <a:r>
              <a:rPr lang="ru-RU" sz="2800" dirty="0" smtClean="0"/>
              <a:t> </a:t>
            </a:r>
            <a:r>
              <a:rPr lang="ru-RU" sz="2800" dirty="0" smtClean="0"/>
              <a:t>воевали на разных фронтах     Великой Отечественной войны. Многие из них погибли сражаясь за Родину.</a:t>
            </a:r>
          </a:p>
          <a:p>
            <a:pPr marL="0" indent="0" algn="just">
              <a:buNone/>
            </a:pPr>
            <a:r>
              <a:rPr lang="ru-RU" sz="2800" dirty="0" smtClean="0"/>
              <a:t>Ф. Р-6157/24.1655-2.5.17/</a:t>
            </a:r>
            <a:endParaRPr lang="ru-RU" sz="2800" dirty="0"/>
          </a:p>
        </p:txBody>
      </p:sp>
    </p:spTree>
    <p:extLst>
      <p:ext uri="{BB962C8B-B14F-4D97-AF65-F5344CB8AC3E}">
        <p14:creationId xmlns:p14="http://schemas.microsoft.com/office/powerpoint/2010/main" val="3024645305"/>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260648"/>
            <a:ext cx="8229600" cy="1143000"/>
          </a:xfrm>
        </p:spPr>
        <p:txBody>
          <a:bodyPr>
            <a:noAutofit/>
          </a:bodyPr>
          <a:lstStyle/>
          <a:p>
            <a:r>
              <a:rPr lang="ru-RU" sz="2800" dirty="0" smtClean="0">
                <a:solidFill>
                  <a:srgbClr val="FF0000"/>
                </a:solidFill>
              </a:rPr>
              <a:t>Кузнецово-Михайловский сельский совет. </a:t>
            </a:r>
            <a:br>
              <a:rPr lang="ru-RU" sz="2800" dirty="0" smtClean="0">
                <a:solidFill>
                  <a:srgbClr val="FF0000"/>
                </a:solidFill>
              </a:rPr>
            </a:br>
            <a:r>
              <a:rPr lang="ru-RU" sz="2800" dirty="0" smtClean="0">
                <a:solidFill>
                  <a:srgbClr val="FF0000"/>
                </a:solidFill>
              </a:rPr>
              <a:t>с. Кузнецово-Михайловка </a:t>
            </a:r>
            <a:br>
              <a:rPr lang="ru-RU" sz="2800" dirty="0" smtClean="0">
                <a:solidFill>
                  <a:srgbClr val="FF0000"/>
                </a:solidFill>
              </a:rPr>
            </a:br>
            <a:r>
              <a:rPr lang="ru-RU" sz="2800" dirty="0" smtClean="0">
                <a:solidFill>
                  <a:srgbClr val="FF0000"/>
                </a:solidFill>
              </a:rPr>
              <a:t>«Братская могила советских воинов»</a:t>
            </a:r>
            <a:br>
              <a:rPr lang="ru-RU" sz="2800" dirty="0" smtClean="0">
                <a:solidFill>
                  <a:srgbClr val="FF0000"/>
                </a:solidFill>
              </a:rPr>
            </a:br>
            <a:endParaRPr lang="ru-RU" sz="2800" dirty="0">
              <a:solidFill>
                <a:srgbClr val="FF0000"/>
              </a:solidFill>
            </a:endParaRPr>
          </a:p>
        </p:txBody>
      </p:sp>
      <p:sp>
        <p:nvSpPr>
          <p:cNvPr id="6" name="Объект 5"/>
          <p:cNvSpPr>
            <a:spLocks noGrp="1"/>
          </p:cNvSpPr>
          <p:nvPr>
            <p:ph idx="1"/>
          </p:nvPr>
        </p:nvSpPr>
        <p:spPr>
          <a:xfrm>
            <a:off x="457200" y="1600200"/>
            <a:ext cx="8229600" cy="4925144"/>
          </a:xfrm>
        </p:spPr>
        <p:txBody>
          <a:bodyPr>
            <a:normAutofit fontScale="85000" lnSpcReduction="10000"/>
          </a:bodyPr>
          <a:lstStyle/>
          <a:p>
            <a:pPr marL="0" indent="0">
              <a:buNone/>
            </a:pPr>
            <a:r>
              <a:rPr lang="ru-RU" dirty="0" smtClean="0"/>
              <a:t>Отступающие части таганрогской группировки гитлеровских войск оказывали упорное сопротивление. Бои на рубеже реки </a:t>
            </a:r>
            <a:r>
              <a:rPr lang="ru-RU" dirty="0" err="1" smtClean="0"/>
              <a:t>Грузской</a:t>
            </a:r>
            <a:r>
              <a:rPr lang="ru-RU" dirty="0" smtClean="0"/>
              <a:t> </a:t>
            </a:r>
            <a:r>
              <a:rPr lang="ru-RU" dirty="0" err="1" smtClean="0"/>
              <a:t>Еланчик</a:t>
            </a:r>
            <a:r>
              <a:rPr lang="ru-RU" dirty="0" smtClean="0"/>
              <a:t> шли с 1-го по 3-е сентября 1943 года. Противник при поддержке танков пытался несколько раз контратаковать позиции наших частей. Подошедшие подразделения 1130 и 1246 истребительных противотанковых частей отбили эти атаки.</a:t>
            </a:r>
          </a:p>
          <a:p>
            <a:pPr marL="0" indent="0">
              <a:buNone/>
            </a:pPr>
            <a:r>
              <a:rPr lang="ru-RU" dirty="0" smtClean="0"/>
              <a:t>Части 13-й и 14-й механизированных бригад мощным ударом с правого фланга отбросили противника от западного берега реки и 3 сентября освободили село Кузнецово-Михайловка.  </a:t>
            </a:r>
            <a:endParaRPr lang="ru-RU" dirty="0"/>
          </a:p>
        </p:txBody>
      </p:sp>
    </p:spTree>
    <p:extLst>
      <p:ext uri="{BB962C8B-B14F-4D97-AF65-F5344CB8AC3E}">
        <p14:creationId xmlns:p14="http://schemas.microsoft.com/office/powerpoint/2010/main" val="2463659335"/>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5367338"/>
            <a:ext cx="8964488" cy="1662062"/>
          </a:xfrm>
        </p:spPr>
        <p:txBody>
          <a:bodyPr>
            <a:normAutofit fontScale="92500" lnSpcReduction="10000"/>
          </a:bodyPr>
          <a:lstStyle/>
          <a:p>
            <a:r>
              <a:rPr lang="ru-RU" sz="2400" dirty="0" smtClean="0"/>
              <a:t>В боях за освобождение села погибло 68 советских воинов, фамилии 14 из них известны. Все погибшие воины похоронены в одной братской могиле на восточной окраине села.</a:t>
            </a:r>
          </a:p>
          <a:p>
            <a:r>
              <a:rPr lang="ru-RU" dirty="0">
                <a:solidFill>
                  <a:srgbClr val="292934"/>
                </a:solidFill>
                <a:ea typeface="+mj-ea"/>
                <a:cs typeface="+mj-cs"/>
              </a:rPr>
              <a:t>Ф. </a:t>
            </a:r>
            <a:r>
              <a:rPr lang="ru-RU" dirty="0" smtClean="0">
                <a:solidFill>
                  <a:srgbClr val="292934"/>
                </a:solidFill>
                <a:ea typeface="+mj-ea"/>
                <a:cs typeface="+mj-cs"/>
              </a:rPr>
              <a:t>Р-6157/24.1625-2.5.17</a:t>
            </a:r>
            <a:r>
              <a:rPr lang="ru-RU" dirty="0">
                <a:solidFill>
                  <a:srgbClr val="292934"/>
                </a:solidFill>
                <a:ea typeface="+mj-ea"/>
                <a:cs typeface="+mj-cs"/>
              </a:rPr>
              <a:t>/</a:t>
            </a:r>
            <a:br>
              <a:rPr lang="ru-RU" dirty="0">
                <a:solidFill>
                  <a:srgbClr val="292934"/>
                </a:solidFill>
                <a:ea typeface="+mj-ea"/>
                <a:cs typeface="+mj-cs"/>
              </a:rPr>
            </a:br>
            <a:endParaRPr lang="ru-RU" sz="2400" dirty="0"/>
          </a:p>
        </p:txBody>
      </p:sp>
      <p:pic>
        <p:nvPicPr>
          <p:cNvPr id="2" name="Рисунок 1"/>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23528" y="224644"/>
            <a:ext cx="4176464" cy="5085184"/>
          </a:xfrm>
          <a:prstGeom prst="rect">
            <a:avLst/>
          </a:prstGeom>
        </p:spPr>
      </p:pic>
      <p:pic>
        <p:nvPicPr>
          <p:cNvPr id="3" name="Рисунок 2"/>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5220072" y="224644"/>
            <a:ext cx="3617016" cy="5085184"/>
          </a:xfrm>
          <a:prstGeom prst="rect">
            <a:avLst/>
          </a:prstGeom>
        </p:spPr>
      </p:pic>
      <p:sp>
        <p:nvSpPr>
          <p:cNvPr id="5" name="TextBox 4"/>
          <p:cNvSpPr txBox="1"/>
          <p:nvPr/>
        </p:nvSpPr>
        <p:spPr>
          <a:xfrm>
            <a:off x="5724128" y="6525344"/>
            <a:ext cx="2124299" cy="584775"/>
          </a:xfrm>
          <a:prstGeom prst="rect">
            <a:avLst/>
          </a:prstGeom>
          <a:noFill/>
        </p:spPr>
        <p:txBody>
          <a:bodyPr wrap="none" rtlCol="0">
            <a:spAutoFit/>
          </a:bodyPr>
          <a:lstStyle/>
          <a:p>
            <a:r>
              <a:rPr lang="ru-RU" sz="1400" dirty="0">
                <a:solidFill>
                  <a:srgbClr val="292934"/>
                </a:solidFill>
                <a:ea typeface="+mj-ea"/>
                <a:cs typeface="+mj-cs"/>
              </a:rPr>
              <a:t>Ф. </a:t>
            </a:r>
            <a:r>
              <a:rPr lang="ru-RU" sz="1400" dirty="0" smtClean="0">
                <a:solidFill>
                  <a:srgbClr val="292934"/>
                </a:solidFill>
                <a:ea typeface="+mj-ea"/>
                <a:cs typeface="+mj-cs"/>
              </a:rPr>
              <a:t>Р-6157/24.1625-2.5.17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Tree>
    <p:extLst>
      <p:ext uri="{BB962C8B-B14F-4D97-AF65-F5344CB8AC3E}">
        <p14:creationId xmlns:p14="http://schemas.microsoft.com/office/powerpoint/2010/main" val="319110435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solidFill>
                  <a:srgbClr val="FF0000"/>
                </a:solidFill>
              </a:rPr>
              <a:t>с</a:t>
            </a:r>
            <a:r>
              <a:rPr lang="ru-RU" sz="2800" dirty="0" smtClean="0">
                <a:solidFill>
                  <a:srgbClr val="FF0000"/>
                </a:solidFill>
              </a:rPr>
              <a:t>. </a:t>
            </a:r>
            <a:r>
              <a:rPr lang="ru-RU" sz="2800" dirty="0" err="1" smtClean="0">
                <a:solidFill>
                  <a:srgbClr val="FF0000"/>
                </a:solidFill>
              </a:rPr>
              <a:t>Котляревское</a:t>
            </a:r>
            <a:r>
              <a:rPr lang="ru-RU" sz="2800" dirty="0" smtClean="0">
                <a:solidFill>
                  <a:srgbClr val="FF0000"/>
                </a:solidFill>
              </a:rPr>
              <a:t> </a:t>
            </a:r>
            <a:br>
              <a:rPr lang="ru-RU" sz="2800" dirty="0" smtClean="0">
                <a:solidFill>
                  <a:srgbClr val="FF0000"/>
                </a:solidFill>
              </a:rPr>
            </a:br>
            <a:r>
              <a:rPr lang="ru-RU" sz="2800" dirty="0" smtClean="0">
                <a:solidFill>
                  <a:srgbClr val="FF0000"/>
                </a:solidFill>
              </a:rPr>
              <a:t>«Братская могила советских воинов»</a:t>
            </a:r>
            <a:endParaRPr lang="ru-RU" sz="2800" dirty="0">
              <a:solidFill>
                <a:srgbClr val="FF0000"/>
              </a:solidFill>
            </a:endParaRPr>
          </a:p>
        </p:txBody>
      </p:sp>
      <p:sp>
        <p:nvSpPr>
          <p:cNvPr id="3" name="Объект 2"/>
          <p:cNvSpPr>
            <a:spLocks noGrp="1"/>
          </p:cNvSpPr>
          <p:nvPr>
            <p:ph idx="1"/>
          </p:nvPr>
        </p:nvSpPr>
        <p:spPr>
          <a:xfrm>
            <a:off x="179512" y="1600200"/>
            <a:ext cx="8856984" cy="4925144"/>
          </a:xfrm>
        </p:spPr>
        <p:txBody>
          <a:bodyPr>
            <a:normAutofit fontScale="77500" lnSpcReduction="20000"/>
          </a:bodyPr>
          <a:lstStyle/>
          <a:p>
            <a:pPr marL="0" indent="0">
              <a:buNone/>
            </a:pPr>
            <a:r>
              <a:rPr lang="ru-RU" dirty="0" smtClean="0"/>
              <a:t>Выполняя задачу, поставленную командующим Южным фронтом конно-механизированной группы генерал-майора Н.Я Кириченко, преследовать отходящего противника в направлении на Мариуполь 13-я гвардейская механизированная бригада полковника Афанасьева К.А. во взаимодействии с подразделениями 28-й армии генерал-лейтенанта Герасименко В.Ф. вступила на территорию </a:t>
            </a:r>
            <a:r>
              <a:rPr lang="ru-RU" dirty="0" err="1" smtClean="0"/>
              <a:t>Тельмановского</a:t>
            </a:r>
            <a:r>
              <a:rPr lang="ru-RU" dirty="0" smtClean="0"/>
              <a:t> района.</a:t>
            </a:r>
          </a:p>
          <a:p>
            <a:pPr marL="0" indent="0">
              <a:buNone/>
            </a:pPr>
            <a:r>
              <a:rPr lang="ru-RU" dirty="0" smtClean="0"/>
              <a:t>В селе </a:t>
            </a:r>
            <a:r>
              <a:rPr lang="ru-RU" dirty="0" err="1" smtClean="0"/>
              <a:t>Котляревское</a:t>
            </a:r>
            <a:r>
              <a:rPr lang="ru-RU" dirty="0" smtClean="0"/>
              <a:t> для прикрытия своих, отступающих частей, фашисты оставили заслон из автоматчиков и пулеметчиков.</a:t>
            </a:r>
          </a:p>
          <a:p>
            <a:pPr marL="0" indent="0">
              <a:buNone/>
            </a:pPr>
            <a:r>
              <a:rPr lang="ru-RU" dirty="0" smtClean="0"/>
              <a:t>Передовые отряды 13- й гвардейской механизированной бригады отбили арьергард противника и ликвидировали его. </a:t>
            </a:r>
          </a:p>
          <a:p>
            <a:pPr marL="0" indent="0">
              <a:buNone/>
            </a:pPr>
            <a:r>
              <a:rPr lang="ru-RU" dirty="0" smtClean="0"/>
              <a:t> </a:t>
            </a:r>
            <a:endParaRPr lang="ru-RU" dirty="0"/>
          </a:p>
        </p:txBody>
      </p:sp>
    </p:spTree>
    <p:extLst>
      <p:ext uri="{BB962C8B-B14F-4D97-AF65-F5344CB8AC3E}">
        <p14:creationId xmlns:p14="http://schemas.microsoft.com/office/powerpoint/2010/main" val="144299181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580112" y="404664"/>
            <a:ext cx="3563888" cy="6192688"/>
          </a:xfrm>
        </p:spPr>
        <p:txBody>
          <a:bodyPr>
            <a:normAutofit/>
          </a:bodyPr>
          <a:lstStyle/>
          <a:p>
            <a:r>
              <a:rPr lang="ru-RU" sz="2800" dirty="0" smtClean="0"/>
              <a:t>В ходе боя погибло 2 воина, их имена не установлены. В 1958 году на братской могиле установлен памятник.</a:t>
            </a:r>
          </a:p>
          <a:p>
            <a:r>
              <a:rPr lang="ru-RU" dirty="0">
                <a:solidFill>
                  <a:srgbClr val="292934"/>
                </a:solidFill>
                <a:ea typeface="+mj-ea"/>
                <a:cs typeface="+mj-cs"/>
              </a:rPr>
              <a:t>Ф. </a:t>
            </a:r>
            <a:r>
              <a:rPr lang="ru-RU" dirty="0" smtClean="0">
                <a:solidFill>
                  <a:srgbClr val="292934"/>
                </a:solidFill>
                <a:ea typeface="+mj-ea"/>
                <a:cs typeface="+mj-cs"/>
              </a:rPr>
              <a:t>Р-6157/24.1626-2.5.17</a:t>
            </a:r>
            <a:r>
              <a:rPr lang="ru-RU" dirty="0">
                <a:solidFill>
                  <a:srgbClr val="292934"/>
                </a:solidFill>
                <a:ea typeface="+mj-ea"/>
                <a:cs typeface="+mj-cs"/>
              </a:rPr>
              <a:t>/</a:t>
            </a:r>
            <a:br>
              <a:rPr lang="ru-RU" dirty="0">
                <a:solidFill>
                  <a:srgbClr val="292934"/>
                </a:solidFill>
                <a:ea typeface="+mj-ea"/>
                <a:cs typeface="+mj-cs"/>
              </a:rPr>
            </a:br>
            <a:endParaRPr lang="ru-RU" sz="2800" dirty="0"/>
          </a:p>
        </p:txBody>
      </p:sp>
      <p:pic>
        <p:nvPicPr>
          <p:cNvPr id="2" name="Рисунок 1"/>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51520" y="369502"/>
            <a:ext cx="4680520" cy="6011825"/>
          </a:xfrm>
          <a:prstGeom prst="rect">
            <a:avLst/>
          </a:prstGeom>
        </p:spPr>
      </p:pic>
    </p:spTree>
    <p:extLst>
      <p:ext uri="{BB962C8B-B14F-4D97-AF65-F5344CB8AC3E}">
        <p14:creationId xmlns:p14="http://schemas.microsoft.com/office/powerpoint/2010/main" val="332595772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400" dirty="0" smtClean="0">
                <a:solidFill>
                  <a:srgbClr val="FF0000"/>
                </a:solidFill>
              </a:rPr>
              <a:t>Первомайский сельский совет.</a:t>
            </a:r>
            <a:br>
              <a:rPr lang="ru-RU" sz="2400" dirty="0" smtClean="0">
                <a:solidFill>
                  <a:srgbClr val="FF0000"/>
                </a:solidFill>
              </a:rPr>
            </a:br>
            <a:r>
              <a:rPr lang="ru-RU" sz="2400" dirty="0" smtClean="0">
                <a:solidFill>
                  <a:srgbClr val="FF0000"/>
                </a:solidFill>
              </a:rPr>
              <a:t>с. Первомайское </a:t>
            </a:r>
            <a:br>
              <a:rPr lang="ru-RU" sz="2400" dirty="0" smtClean="0">
                <a:solidFill>
                  <a:srgbClr val="FF0000"/>
                </a:solidFill>
              </a:rPr>
            </a:br>
            <a:r>
              <a:rPr lang="ru-RU" sz="2400" dirty="0" smtClean="0">
                <a:solidFill>
                  <a:srgbClr val="FF0000"/>
                </a:solidFill>
              </a:rPr>
              <a:t>«Братская могила советских воинов и памятник воинам-односельчанам» </a:t>
            </a:r>
            <a:endParaRPr lang="ru-RU" sz="2400" dirty="0">
              <a:solidFill>
                <a:srgbClr val="FF0000"/>
              </a:solidFill>
            </a:endParaRPr>
          </a:p>
        </p:txBody>
      </p:sp>
      <p:sp>
        <p:nvSpPr>
          <p:cNvPr id="6" name="Объект 5"/>
          <p:cNvSpPr>
            <a:spLocks noGrp="1"/>
          </p:cNvSpPr>
          <p:nvPr>
            <p:ph idx="1"/>
          </p:nvPr>
        </p:nvSpPr>
        <p:spPr>
          <a:xfrm>
            <a:off x="457200" y="1600200"/>
            <a:ext cx="8229600" cy="4853136"/>
          </a:xfrm>
        </p:spPr>
        <p:txBody>
          <a:bodyPr>
            <a:normAutofit fontScale="77500" lnSpcReduction="20000"/>
          </a:bodyPr>
          <a:lstStyle/>
          <a:p>
            <a:pPr marL="0" indent="0">
              <a:buNone/>
            </a:pPr>
            <a:r>
              <a:rPr lang="ru-RU" dirty="0" smtClean="0"/>
              <a:t>Части 28 армии, 4-го гвардейского Кубанского кавалеристского корпуса генерал-лейтенанта Кириченко Н.Я. и 37-го стрелкового корпуса вели наступательные бои на рубеже </a:t>
            </a:r>
            <a:r>
              <a:rPr lang="ru-RU" dirty="0" err="1" smtClean="0"/>
              <a:t>Грузской</a:t>
            </a:r>
            <a:r>
              <a:rPr lang="ru-RU" dirty="0" smtClean="0"/>
              <a:t> </a:t>
            </a:r>
            <a:r>
              <a:rPr lang="ru-RU" dirty="0" err="1" smtClean="0"/>
              <a:t>Еланчик</a:t>
            </a:r>
            <a:r>
              <a:rPr lang="ru-RU" dirty="0" smtClean="0"/>
              <a:t> с 31-го августа по 3 сентября 1943 года.</a:t>
            </a:r>
          </a:p>
          <a:p>
            <a:pPr marL="0" indent="0">
              <a:buNone/>
            </a:pPr>
            <a:r>
              <a:rPr lang="ru-RU" dirty="0" smtClean="0"/>
              <a:t>В селе </a:t>
            </a:r>
            <a:r>
              <a:rPr lang="ru-RU" dirty="0" err="1" smtClean="0"/>
              <a:t>Черевковском</a:t>
            </a:r>
            <a:r>
              <a:rPr lang="ru-RU" dirty="0" smtClean="0"/>
              <a:t> в это время дислоцировался полевой подвижной  госпиталь № 5240. Раненные на этом участке боев доставлялись в этот  госпиталь. С 3 –</a:t>
            </a:r>
            <a:r>
              <a:rPr lang="ru-RU" dirty="0" err="1" smtClean="0"/>
              <a:t>го</a:t>
            </a:r>
            <a:r>
              <a:rPr lang="ru-RU" dirty="0" smtClean="0"/>
              <a:t> по 10 сентября в этом госпитале умерло от полученных ран 37 воинов, все они были захоронены в селе </a:t>
            </a:r>
            <a:r>
              <a:rPr lang="ru-RU" dirty="0" err="1" smtClean="0"/>
              <a:t>Черевковском</a:t>
            </a:r>
            <a:r>
              <a:rPr lang="ru-RU" dirty="0" smtClean="0"/>
              <a:t>. Установлены фамилии 11 воинов.</a:t>
            </a:r>
          </a:p>
          <a:p>
            <a:pPr marL="0" indent="0">
              <a:buNone/>
            </a:pPr>
            <a:r>
              <a:rPr lang="ru-RU" dirty="0" smtClean="0"/>
              <a:t>В 1959 году останки этих воинов были перезахоронены в селе Первомайское. В центре села на их могиле сооружен памятник.</a:t>
            </a:r>
            <a:endParaRPr lang="ru-RU" dirty="0"/>
          </a:p>
        </p:txBody>
      </p:sp>
    </p:spTree>
    <p:extLst>
      <p:ext uri="{BB962C8B-B14F-4D97-AF65-F5344CB8AC3E}">
        <p14:creationId xmlns:p14="http://schemas.microsoft.com/office/powerpoint/2010/main" val="407433655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80528" y="5367338"/>
            <a:ext cx="9649072" cy="1374030"/>
          </a:xfrm>
        </p:spPr>
        <p:txBody>
          <a:bodyPr>
            <a:normAutofit/>
          </a:bodyPr>
          <a:lstStyle/>
          <a:p>
            <a:r>
              <a:rPr lang="ru-RU" sz="2400" dirty="0" smtClean="0"/>
              <a:t>На фронтах Великой Отечественной войны сражались с врагом 159 жителей Первомайского сельского совета, 86 из них погибли. Памятник имеет форму каменной глыбы.</a:t>
            </a:r>
          </a:p>
          <a:p>
            <a:endParaRPr lang="ru-RU" sz="2400" dirty="0" smtClean="0"/>
          </a:p>
          <a:p>
            <a:endParaRPr lang="ru-RU" sz="2400" dirty="0"/>
          </a:p>
        </p:txBody>
      </p:sp>
      <p:pic>
        <p:nvPicPr>
          <p:cNvPr id="2" name="Рисунок 1"/>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129733" y="1412775"/>
            <a:ext cx="4025416" cy="4031203"/>
          </a:xfrm>
          <a:prstGeom prst="rect">
            <a:avLst/>
          </a:prstGeom>
        </p:spPr>
      </p:pic>
      <p:pic>
        <p:nvPicPr>
          <p:cNvPr id="4" name="Рисунок 3"/>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0" y="32154"/>
            <a:ext cx="5652120" cy="5443978"/>
          </a:xfrm>
          <a:prstGeom prst="rect">
            <a:avLst/>
          </a:prstGeom>
        </p:spPr>
      </p:pic>
      <p:sp>
        <p:nvSpPr>
          <p:cNvPr id="3" name="TextBox 2"/>
          <p:cNvSpPr txBox="1"/>
          <p:nvPr/>
        </p:nvSpPr>
        <p:spPr>
          <a:xfrm>
            <a:off x="0" y="6669360"/>
            <a:ext cx="2124299" cy="584775"/>
          </a:xfrm>
          <a:prstGeom prst="rect">
            <a:avLst/>
          </a:prstGeom>
          <a:noFill/>
        </p:spPr>
        <p:txBody>
          <a:bodyPr wrap="none" rtlCol="0">
            <a:spAutoFit/>
          </a:bodyPr>
          <a:lstStyle/>
          <a:p>
            <a:r>
              <a:rPr lang="ru-RU" sz="1400" dirty="0">
                <a:solidFill>
                  <a:srgbClr val="292934"/>
                </a:solidFill>
                <a:ea typeface="+mj-ea"/>
                <a:cs typeface="+mj-cs"/>
              </a:rPr>
              <a:t>Ф. </a:t>
            </a:r>
            <a:r>
              <a:rPr lang="ru-RU" sz="1400" dirty="0" smtClean="0">
                <a:solidFill>
                  <a:srgbClr val="292934"/>
                </a:solidFill>
                <a:ea typeface="+mj-ea"/>
                <a:cs typeface="+mj-cs"/>
              </a:rPr>
              <a:t>Р-6157/24.1646-2.5.17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Tree>
    <p:extLst>
      <p:ext uri="{BB962C8B-B14F-4D97-AF65-F5344CB8AC3E}">
        <p14:creationId xmlns:p14="http://schemas.microsoft.com/office/powerpoint/2010/main" val="3496332599"/>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800" dirty="0" smtClean="0">
                <a:solidFill>
                  <a:srgbClr val="FF0000"/>
                </a:solidFill>
              </a:rPr>
              <a:t>Мичуринский сельский совет.</a:t>
            </a:r>
            <a:br>
              <a:rPr lang="ru-RU" sz="2800" dirty="0" smtClean="0">
                <a:solidFill>
                  <a:srgbClr val="FF0000"/>
                </a:solidFill>
              </a:rPr>
            </a:br>
            <a:r>
              <a:rPr lang="ru-RU" sz="2800" dirty="0" smtClean="0">
                <a:solidFill>
                  <a:srgbClr val="FF0000"/>
                </a:solidFill>
              </a:rPr>
              <a:t>с. </a:t>
            </a:r>
            <a:r>
              <a:rPr lang="ru-RU" sz="2800" dirty="0" err="1" smtClean="0">
                <a:solidFill>
                  <a:srgbClr val="FF0000"/>
                </a:solidFill>
              </a:rPr>
              <a:t>Мичурино</a:t>
            </a:r>
            <a:r>
              <a:rPr lang="ru-RU" sz="2800" dirty="0" smtClean="0">
                <a:solidFill>
                  <a:srgbClr val="FF0000"/>
                </a:solidFill>
              </a:rPr>
              <a:t/>
            </a:r>
            <a:br>
              <a:rPr lang="ru-RU" sz="2800" dirty="0" smtClean="0">
                <a:solidFill>
                  <a:srgbClr val="FF0000"/>
                </a:solidFill>
              </a:rPr>
            </a:br>
            <a:r>
              <a:rPr lang="ru-RU" sz="2800" dirty="0" smtClean="0">
                <a:solidFill>
                  <a:srgbClr val="FF0000"/>
                </a:solidFill>
              </a:rPr>
              <a:t>«Братская могила советских воинов и памятник воинам односельчанам»</a:t>
            </a:r>
            <a:endParaRPr lang="ru-RU" sz="2800" dirty="0">
              <a:solidFill>
                <a:srgbClr val="FF0000"/>
              </a:solidFill>
            </a:endParaRPr>
          </a:p>
        </p:txBody>
      </p:sp>
      <p:sp>
        <p:nvSpPr>
          <p:cNvPr id="6" name="Объект 5"/>
          <p:cNvSpPr>
            <a:spLocks noGrp="1"/>
          </p:cNvSpPr>
          <p:nvPr>
            <p:ph idx="1"/>
          </p:nvPr>
        </p:nvSpPr>
        <p:spPr>
          <a:xfrm>
            <a:off x="457200" y="2348880"/>
            <a:ext cx="8229600" cy="4392488"/>
          </a:xfrm>
        </p:spPr>
        <p:txBody>
          <a:bodyPr>
            <a:normAutofit fontScale="92500" lnSpcReduction="10000"/>
          </a:bodyPr>
          <a:lstStyle/>
          <a:p>
            <a:pPr marL="0" indent="0">
              <a:buNone/>
            </a:pPr>
            <a:r>
              <a:rPr lang="ru-RU" dirty="0" smtClean="0"/>
              <a:t>С первого сентября 1943 года войска южного фронта генерал-полковника Ф.И. </a:t>
            </a:r>
            <a:r>
              <a:rPr lang="ru-RU" dirty="0" err="1" smtClean="0"/>
              <a:t>Толбухина</a:t>
            </a:r>
            <a:r>
              <a:rPr lang="ru-RU" dirty="0" smtClean="0"/>
              <a:t> начали преследование отступающих войск противника с территории Донбасса. </a:t>
            </a:r>
          </a:p>
          <a:p>
            <a:pPr marL="0" indent="0">
              <a:buNone/>
            </a:pPr>
            <a:r>
              <a:rPr lang="ru-RU" dirty="0" smtClean="0"/>
              <a:t>8 сентября части 4-го гвардейского механизированного корпуса во взаимодействии со стрелковыми подразделениями 347-й дивизии генерала А.Х. Юхимчука освободили село. В бою на окраинах села погибло 17 советских воинов. Известны фамилии 13. </a:t>
            </a:r>
            <a:endParaRPr lang="ru-RU" dirty="0"/>
          </a:p>
        </p:txBody>
      </p:sp>
    </p:spTree>
    <p:extLst>
      <p:ext uri="{BB962C8B-B14F-4D97-AF65-F5344CB8AC3E}">
        <p14:creationId xmlns:p14="http://schemas.microsoft.com/office/powerpoint/2010/main" val="3552565455"/>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380575"/>
            <a:ext cx="8496944" cy="5496697"/>
          </a:xfrm>
          <a:prstGeom prst="rect">
            <a:avLst/>
          </a:prstGeom>
        </p:spPr>
      </p:pic>
      <p:sp>
        <p:nvSpPr>
          <p:cNvPr id="3" name="TextBox 2"/>
          <p:cNvSpPr txBox="1"/>
          <p:nvPr/>
        </p:nvSpPr>
        <p:spPr>
          <a:xfrm>
            <a:off x="611560" y="6381328"/>
            <a:ext cx="2124299" cy="584775"/>
          </a:xfrm>
          <a:prstGeom prst="rect">
            <a:avLst/>
          </a:prstGeom>
          <a:noFill/>
        </p:spPr>
        <p:txBody>
          <a:bodyPr wrap="none" rtlCol="0">
            <a:spAutoFit/>
          </a:bodyPr>
          <a:lstStyle/>
          <a:p>
            <a:r>
              <a:rPr lang="ru-RU" sz="1400" dirty="0">
                <a:solidFill>
                  <a:srgbClr val="292934"/>
                </a:solidFill>
                <a:ea typeface="+mj-ea"/>
                <a:cs typeface="+mj-cs"/>
              </a:rPr>
              <a:t>Ф. </a:t>
            </a:r>
            <a:r>
              <a:rPr lang="ru-RU" sz="1400" dirty="0" smtClean="0">
                <a:solidFill>
                  <a:srgbClr val="292934"/>
                </a:solidFill>
                <a:ea typeface="+mj-ea"/>
                <a:cs typeface="+mj-cs"/>
              </a:rPr>
              <a:t>Р-6157/24.1635-2.5.17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
        <p:nvSpPr>
          <p:cNvPr id="4" name="TextBox 3"/>
          <p:cNvSpPr txBox="1"/>
          <p:nvPr/>
        </p:nvSpPr>
        <p:spPr>
          <a:xfrm>
            <a:off x="399060" y="5877272"/>
            <a:ext cx="7353552" cy="584775"/>
          </a:xfrm>
          <a:prstGeom prst="rect">
            <a:avLst/>
          </a:prstGeom>
          <a:noFill/>
        </p:spPr>
        <p:txBody>
          <a:bodyPr wrap="none" rtlCol="0">
            <a:spAutoFit/>
          </a:bodyPr>
          <a:lstStyle/>
          <a:p>
            <a:pPr lvl="0">
              <a:spcBef>
                <a:spcPct val="20000"/>
              </a:spcBef>
            </a:pPr>
            <a:r>
              <a:rPr lang="ru-RU" sz="2400" dirty="0">
                <a:solidFill>
                  <a:srgbClr val="292934"/>
                </a:solidFill>
              </a:rPr>
              <a:t>В 1959 году на братской могиле установлен памятник</a:t>
            </a:r>
            <a:r>
              <a:rPr lang="ru-RU" sz="3200" dirty="0">
                <a:solidFill>
                  <a:srgbClr val="292934"/>
                </a:solidFill>
              </a:rPr>
              <a:t>.</a:t>
            </a:r>
          </a:p>
        </p:txBody>
      </p:sp>
    </p:spTree>
    <p:extLst>
      <p:ext uri="{BB962C8B-B14F-4D97-AF65-F5344CB8AC3E}">
        <p14:creationId xmlns:p14="http://schemas.microsoft.com/office/powerpoint/2010/main" val="7226529"/>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Autofit/>
          </a:bodyPr>
          <a:lstStyle/>
          <a:p>
            <a:r>
              <a:rPr lang="ru-RU" sz="2400" dirty="0">
                <a:solidFill>
                  <a:srgbClr val="FF0000"/>
                </a:solidFill>
              </a:rPr>
              <a:t>с</a:t>
            </a:r>
            <a:r>
              <a:rPr lang="ru-RU" sz="2400" dirty="0" smtClean="0">
                <a:solidFill>
                  <a:srgbClr val="FF0000"/>
                </a:solidFill>
              </a:rPr>
              <a:t>. Богдановка </a:t>
            </a:r>
            <a:br>
              <a:rPr lang="ru-RU" sz="2400" dirty="0" smtClean="0">
                <a:solidFill>
                  <a:srgbClr val="FF0000"/>
                </a:solidFill>
              </a:rPr>
            </a:br>
            <a:r>
              <a:rPr lang="ru-RU" sz="2400" dirty="0" smtClean="0">
                <a:solidFill>
                  <a:srgbClr val="FF0000"/>
                </a:solidFill>
              </a:rPr>
              <a:t>«Братская могила советских воинов и памятник односельчанам»</a:t>
            </a:r>
            <a:endParaRPr lang="ru-RU" sz="2400" dirty="0">
              <a:solidFill>
                <a:srgbClr val="FF0000"/>
              </a:solidFill>
            </a:endParaRPr>
          </a:p>
        </p:txBody>
      </p:sp>
      <p:sp>
        <p:nvSpPr>
          <p:cNvPr id="3" name="Объект 2"/>
          <p:cNvSpPr>
            <a:spLocks noGrp="1"/>
          </p:cNvSpPr>
          <p:nvPr>
            <p:ph idx="1"/>
          </p:nvPr>
        </p:nvSpPr>
        <p:spPr>
          <a:xfrm>
            <a:off x="4788024" y="1600200"/>
            <a:ext cx="4176464" cy="5257800"/>
          </a:xfrm>
        </p:spPr>
        <p:txBody>
          <a:bodyPr>
            <a:normAutofit fontScale="77500" lnSpcReduction="20000"/>
          </a:bodyPr>
          <a:lstStyle/>
          <a:p>
            <a:pPr marL="0" indent="0">
              <a:buNone/>
            </a:pPr>
            <a:r>
              <a:rPr lang="ru-RU" dirty="0" smtClean="0"/>
              <a:t>7 сентября части 4-го гвардейского механизированного корпуса генерал-лейтенанта танковых войск Т.И. </a:t>
            </a:r>
            <a:r>
              <a:rPr lang="ru-RU" dirty="0" err="1" smtClean="0"/>
              <a:t>Танасчишина</a:t>
            </a:r>
            <a:r>
              <a:rPr lang="ru-RU" dirty="0" smtClean="0"/>
              <a:t> после короткого но упорного боя освободили село. </a:t>
            </a:r>
          </a:p>
          <a:p>
            <a:pPr marL="0" indent="0">
              <a:buNone/>
            </a:pPr>
            <a:r>
              <a:rPr lang="ru-RU" dirty="0" smtClean="0"/>
              <a:t>Погибло 7 воинов. Фамилии известны.</a:t>
            </a:r>
          </a:p>
          <a:p>
            <a:pPr marL="0" indent="0">
              <a:buNone/>
            </a:pPr>
            <a:r>
              <a:rPr lang="ru-RU" dirty="0" smtClean="0"/>
              <a:t>В 1956 году на братской могиле советских воинов установлен  памятник.</a:t>
            </a:r>
          </a:p>
          <a:p>
            <a:r>
              <a:rPr lang="ru-RU" sz="1800" dirty="0">
                <a:solidFill>
                  <a:srgbClr val="292934"/>
                </a:solidFill>
                <a:ea typeface="+mj-ea"/>
                <a:cs typeface="+mj-cs"/>
              </a:rPr>
              <a:t>Ф. </a:t>
            </a:r>
            <a:r>
              <a:rPr lang="ru-RU" sz="1800" dirty="0" smtClean="0">
                <a:solidFill>
                  <a:srgbClr val="292934"/>
                </a:solidFill>
                <a:ea typeface="+mj-ea"/>
                <a:cs typeface="+mj-cs"/>
              </a:rPr>
              <a:t>Р-6157/2.4..1636-2.5.17</a:t>
            </a:r>
            <a:r>
              <a:rPr lang="ru-RU" sz="1800" dirty="0">
                <a:solidFill>
                  <a:srgbClr val="292934"/>
                </a:solidFill>
                <a:ea typeface="+mj-ea"/>
                <a:cs typeface="+mj-cs"/>
              </a:rPr>
              <a:t>/</a:t>
            </a:r>
            <a:br>
              <a:rPr lang="ru-RU" sz="1800" dirty="0">
                <a:solidFill>
                  <a:srgbClr val="292934"/>
                </a:solidFill>
                <a:ea typeface="+mj-ea"/>
                <a:cs typeface="+mj-cs"/>
              </a:rPr>
            </a:br>
            <a:endParaRPr lang="ru-RU" sz="1800" dirty="0"/>
          </a:p>
        </p:txBody>
      </p:sp>
      <p:pic>
        <p:nvPicPr>
          <p:cNvPr id="5" name="Рисунок 4"/>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07670" y="1394196"/>
            <a:ext cx="4364329" cy="4915123"/>
          </a:xfrm>
          <a:prstGeom prst="rect">
            <a:avLst/>
          </a:prstGeom>
        </p:spPr>
      </p:pic>
    </p:spTree>
    <p:extLst>
      <p:ext uri="{BB962C8B-B14F-4D97-AF65-F5344CB8AC3E}">
        <p14:creationId xmlns:p14="http://schemas.microsoft.com/office/powerpoint/2010/main" val="687402262"/>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2400" dirty="0">
                <a:solidFill>
                  <a:srgbClr val="FF0000"/>
                </a:solidFill>
              </a:rPr>
              <a:t>с</a:t>
            </a:r>
            <a:r>
              <a:rPr lang="ru-RU" sz="2400" dirty="0" smtClean="0">
                <a:solidFill>
                  <a:srgbClr val="FF0000"/>
                </a:solidFill>
              </a:rPr>
              <a:t>. Розовка</a:t>
            </a:r>
            <a:br>
              <a:rPr lang="ru-RU" sz="2400" dirty="0" smtClean="0">
                <a:solidFill>
                  <a:srgbClr val="FF0000"/>
                </a:solidFill>
              </a:rPr>
            </a:br>
            <a:r>
              <a:rPr lang="ru-RU" sz="2400" dirty="0" smtClean="0">
                <a:solidFill>
                  <a:srgbClr val="FF0000"/>
                </a:solidFill>
              </a:rPr>
              <a:t>«Братская могила советских воинов и памятник односельчанам» </a:t>
            </a:r>
            <a:endParaRPr lang="ru-RU" sz="2400" dirty="0">
              <a:solidFill>
                <a:srgbClr val="FF0000"/>
              </a:solidFill>
            </a:endParaRPr>
          </a:p>
        </p:txBody>
      </p:sp>
      <p:sp>
        <p:nvSpPr>
          <p:cNvPr id="3" name="Объект 2"/>
          <p:cNvSpPr>
            <a:spLocks noGrp="1"/>
          </p:cNvSpPr>
          <p:nvPr>
            <p:ph idx="1"/>
          </p:nvPr>
        </p:nvSpPr>
        <p:spPr>
          <a:xfrm>
            <a:off x="0" y="1124744"/>
            <a:ext cx="3923928" cy="6048672"/>
          </a:xfrm>
        </p:spPr>
        <p:txBody>
          <a:bodyPr>
            <a:normAutofit fontScale="70000" lnSpcReduction="20000"/>
          </a:bodyPr>
          <a:lstStyle/>
          <a:p>
            <a:pPr marL="0" indent="0">
              <a:buNone/>
            </a:pPr>
            <a:r>
              <a:rPr lang="ru-RU" dirty="0" smtClean="0"/>
              <a:t>8 сентября 1943 года наши войска, развивая наступление на западном направлении, разгромили заслон отступающих частей и 6-й немецкой армии и освободили село.</a:t>
            </a:r>
          </a:p>
          <a:p>
            <a:pPr marL="0" indent="0">
              <a:buNone/>
            </a:pPr>
            <a:r>
              <a:rPr lang="ru-RU" dirty="0" smtClean="0"/>
              <a:t>В ходе боя погибло 10 человек. Установлена фамилия одного.</a:t>
            </a:r>
          </a:p>
          <a:p>
            <a:pPr marL="0" indent="0">
              <a:buNone/>
            </a:pPr>
            <a:r>
              <a:rPr lang="ru-RU" dirty="0" smtClean="0"/>
              <a:t>В 1959 году на братской могиле установлен памятник. Свыше 60 человек, жителей села воевали на разных фронтах Великой Отечественной войны.45 из них погибли на полях битв. </a:t>
            </a:r>
          </a:p>
          <a:p>
            <a:pPr marL="0" indent="0">
              <a:buNone/>
            </a:pPr>
            <a:r>
              <a:rPr lang="ru-RU" dirty="0" smtClean="0"/>
              <a:t>В 1965 году в честь погибших односельчан установлена стела. </a:t>
            </a:r>
          </a:p>
          <a:p>
            <a:pPr marL="0" indent="0">
              <a:buNone/>
            </a:pPr>
            <a:r>
              <a:rPr lang="ru-RU" sz="2200" dirty="0">
                <a:solidFill>
                  <a:srgbClr val="292934"/>
                </a:solidFill>
                <a:ea typeface="+mj-ea"/>
                <a:cs typeface="+mj-cs"/>
              </a:rPr>
              <a:t>Ф. </a:t>
            </a:r>
            <a:r>
              <a:rPr lang="ru-RU" sz="2200" dirty="0" smtClean="0">
                <a:solidFill>
                  <a:srgbClr val="292934"/>
                </a:solidFill>
                <a:ea typeface="+mj-ea"/>
                <a:cs typeface="+mj-cs"/>
              </a:rPr>
              <a:t>Р-6157/2.4.1638-2.5.17</a:t>
            </a:r>
            <a:r>
              <a:rPr lang="ru-RU" sz="2200" dirty="0">
                <a:solidFill>
                  <a:srgbClr val="292934"/>
                </a:solidFill>
                <a:ea typeface="+mj-ea"/>
                <a:cs typeface="+mj-cs"/>
              </a:rPr>
              <a:t>/</a:t>
            </a:r>
            <a:br>
              <a:rPr lang="ru-RU" sz="2200" dirty="0">
                <a:solidFill>
                  <a:srgbClr val="292934"/>
                </a:solidFill>
                <a:ea typeface="+mj-ea"/>
                <a:cs typeface="+mj-cs"/>
              </a:rPr>
            </a:br>
            <a:endParaRPr lang="ru-RU" sz="2200" dirty="0"/>
          </a:p>
        </p:txBody>
      </p:sp>
      <p:pic>
        <p:nvPicPr>
          <p:cNvPr id="4" name="Рисунок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3923928" y="1124744"/>
            <a:ext cx="5069677" cy="5736962"/>
          </a:xfrm>
          <a:prstGeom prst="rect">
            <a:avLst/>
          </a:prstGeom>
        </p:spPr>
      </p:pic>
    </p:spTree>
    <p:extLst>
      <p:ext uri="{BB962C8B-B14F-4D97-AF65-F5344CB8AC3E}">
        <p14:creationId xmlns:p14="http://schemas.microsoft.com/office/powerpoint/2010/main" val="126075321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200" dirty="0" smtClean="0">
                <a:solidFill>
                  <a:srgbClr val="FF0000"/>
                </a:solidFill>
                <a:latin typeface="+mn-lt"/>
              </a:rPr>
              <a:t>«Братская могила советских воинов и памятник односельчанам»</a:t>
            </a:r>
            <a:br>
              <a:rPr lang="ru-RU" sz="3200" dirty="0" smtClean="0">
                <a:solidFill>
                  <a:srgbClr val="FF0000"/>
                </a:solidFill>
                <a:latin typeface="+mn-lt"/>
              </a:rPr>
            </a:br>
            <a:r>
              <a:rPr lang="ru-RU" sz="1600" dirty="0" err="1" smtClean="0">
                <a:solidFill>
                  <a:srgbClr val="FF0000"/>
                </a:solidFill>
                <a:latin typeface="+mn-lt"/>
              </a:rPr>
              <a:t>пгт</a:t>
            </a:r>
            <a:r>
              <a:rPr lang="ru-RU" sz="1600" dirty="0" smtClean="0">
                <a:solidFill>
                  <a:srgbClr val="FF0000"/>
                </a:solidFill>
                <a:latin typeface="+mn-lt"/>
              </a:rPr>
              <a:t>. Тельманово, у районного Дома культуры</a:t>
            </a:r>
            <a:endParaRPr lang="ru-RU" sz="3200" dirty="0">
              <a:solidFill>
                <a:srgbClr val="FF0000"/>
              </a:solidFill>
              <a:latin typeface="+mn-lt"/>
            </a:endParaRPr>
          </a:p>
        </p:txBody>
      </p:sp>
      <p:sp>
        <p:nvSpPr>
          <p:cNvPr id="3" name="Объект 2"/>
          <p:cNvSpPr>
            <a:spLocks noGrp="1"/>
          </p:cNvSpPr>
          <p:nvPr>
            <p:ph idx="1"/>
          </p:nvPr>
        </p:nvSpPr>
        <p:spPr>
          <a:xfrm>
            <a:off x="107504" y="1600200"/>
            <a:ext cx="8784976" cy="5573216"/>
          </a:xfrm>
        </p:spPr>
        <p:txBody>
          <a:bodyPr>
            <a:normAutofit fontScale="92500" lnSpcReduction="20000"/>
          </a:bodyPr>
          <a:lstStyle/>
          <a:p>
            <a:pPr marL="0" indent="0">
              <a:buNone/>
            </a:pPr>
            <a:r>
              <a:rPr lang="ru-RU" dirty="0" smtClean="0"/>
              <a:t>На высоком прямоугольном четырехгранном постаменте установлена скульптура скорбящей матери. Перед постаментом «</a:t>
            </a:r>
            <a:r>
              <a:rPr lang="ru-RU" dirty="0"/>
              <a:t>В</a:t>
            </a:r>
            <a:r>
              <a:rPr lang="ru-RU" dirty="0" smtClean="0"/>
              <a:t>ечный огонь». Справа и слева от скульптуры, на заднем плане, плиты с именами погибших воинов при освобождении поселка. Впереди пилоны с барельефными изображениями советских воинов, ниже доски с надписями.</a:t>
            </a:r>
          </a:p>
          <a:p>
            <a:pPr marL="0" indent="0">
              <a:buNone/>
            </a:pPr>
            <a:r>
              <a:rPr lang="ru-RU" dirty="0" smtClean="0"/>
              <a:t>Скульптура-железобетон  2.6 м.</a:t>
            </a:r>
          </a:p>
          <a:p>
            <a:pPr marL="0" indent="0">
              <a:buNone/>
            </a:pPr>
            <a:r>
              <a:rPr lang="ru-RU" dirty="0" smtClean="0"/>
              <a:t> Памятник установлен в 1970 году в честь советских воинов, павших в годы Великой </a:t>
            </a:r>
            <a:r>
              <a:rPr lang="ru-RU" dirty="0"/>
              <a:t>О</a:t>
            </a:r>
            <a:r>
              <a:rPr lang="ru-RU" dirty="0" smtClean="0"/>
              <a:t>течественной войны.</a:t>
            </a:r>
          </a:p>
          <a:p>
            <a:pPr marL="0" lvl="0" indent="0" algn="just">
              <a:buNone/>
            </a:pPr>
            <a:r>
              <a:rPr lang="ru-RU" sz="2800" dirty="0">
                <a:solidFill>
                  <a:srgbClr val="292934"/>
                </a:solidFill>
              </a:rPr>
              <a:t>Ф. Р-6157/24.1655-2.5.17/</a:t>
            </a:r>
          </a:p>
          <a:p>
            <a:endParaRPr lang="ru-RU" dirty="0"/>
          </a:p>
        </p:txBody>
      </p:sp>
    </p:spTree>
    <p:extLst>
      <p:ext uri="{BB962C8B-B14F-4D97-AF65-F5344CB8AC3E}">
        <p14:creationId xmlns:p14="http://schemas.microsoft.com/office/powerpoint/2010/main" val="2221037902"/>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366"/>
            <a:ext cx="8229600" cy="1143000"/>
          </a:xfrm>
        </p:spPr>
        <p:txBody>
          <a:bodyPr>
            <a:normAutofit/>
          </a:bodyPr>
          <a:lstStyle/>
          <a:p>
            <a:r>
              <a:rPr lang="ru-RU" sz="2800" dirty="0">
                <a:solidFill>
                  <a:srgbClr val="FF0000"/>
                </a:solidFill>
              </a:rPr>
              <a:t>с</a:t>
            </a:r>
            <a:r>
              <a:rPr lang="ru-RU" sz="2800" dirty="0" smtClean="0">
                <a:solidFill>
                  <a:srgbClr val="FF0000"/>
                </a:solidFill>
              </a:rPr>
              <a:t>. Красный Октябрь. </a:t>
            </a:r>
            <a:br>
              <a:rPr lang="ru-RU" sz="2800" dirty="0" smtClean="0">
                <a:solidFill>
                  <a:srgbClr val="FF0000"/>
                </a:solidFill>
              </a:rPr>
            </a:br>
            <a:r>
              <a:rPr lang="ru-RU" sz="2800" dirty="0" smtClean="0">
                <a:solidFill>
                  <a:srgbClr val="FF0000"/>
                </a:solidFill>
              </a:rPr>
              <a:t>«Братская могила советских воинов» </a:t>
            </a:r>
            <a:endParaRPr lang="ru-RU" sz="2800" dirty="0">
              <a:solidFill>
                <a:srgbClr val="FF0000"/>
              </a:solidFill>
            </a:endParaRPr>
          </a:p>
        </p:txBody>
      </p:sp>
      <p:sp>
        <p:nvSpPr>
          <p:cNvPr id="3" name="Объект 2"/>
          <p:cNvSpPr>
            <a:spLocks noGrp="1"/>
          </p:cNvSpPr>
          <p:nvPr>
            <p:ph idx="1"/>
          </p:nvPr>
        </p:nvSpPr>
        <p:spPr>
          <a:xfrm>
            <a:off x="4788024" y="1600200"/>
            <a:ext cx="4176464" cy="6005264"/>
          </a:xfrm>
        </p:spPr>
        <p:txBody>
          <a:bodyPr>
            <a:normAutofit fontScale="85000" lnSpcReduction="20000"/>
          </a:bodyPr>
          <a:lstStyle/>
          <a:p>
            <a:r>
              <a:rPr lang="ru-RU" dirty="0" smtClean="0"/>
              <a:t>9 сентября 1943 года части 11-го танкового корпуса генерал-майора танковых войск Н.Н. </a:t>
            </a:r>
            <a:r>
              <a:rPr lang="ru-RU" dirty="0" err="1" smtClean="0"/>
              <a:t>Радкевича</a:t>
            </a:r>
            <a:r>
              <a:rPr lang="ru-RU" dirty="0" smtClean="0"/>
              <a:t> после непродолжительного боя освободили село. В ходе боя погибло 13 советских воинов. </a:t>
            </a:r>
          </a:p>
          <a:p>
            <a:r>
              <a:rPr lang="ru-RU" dirty="0" smtClean="0"/>
              <a:t>Установлены 11 фамилий. </a:t>
            </a:r>
          </a:p>
          <a:p>
            <a:r>
              <a:rPr lang="ru-RU" dirty="0" smtClean="0"/>
              <a:t>В 1962 году на братской могиле установлен  памятник.  </a:t>
            </a:r>
          </a:p>
          <a:p>
            <a:r>
              <a:rPr lang="ru-RU" sz="1400" dirty="0">
                <a:solidFill>
                  <a:srgbClr val="292934"/>
                </a:solidFill>
                <a:ea typeface="+mj-ea"/>
                <a:cs typeface="+mj-cs"/>
              </a:rPr>
              <a:t>Ф. </a:t>
            </a:r>
            <a:r>
              <a:rPr lang="ru-RU" sz="1400" dirty="0" smtClean="0">
                <a:solidFill>
                  <a:srgbClr val="292934"/>
                </a:solidFill>
                <a:ea typeface="+mj-ea"/>
                <a:cs typeface="+mj-cs"/>
              </a:rPr>
              <a:t>Р-6157/2.4.1634-2.5.17</a:t>
            </a:r>
            <a:r>
              <a:rPr lang="ru-RU" sz="1400" dirty="0">
                <a:solidFill>
                  <a:srgbClr val="292934"/>
                </a:solidFill>
                <a:ea typeface="+mj-ea"/>
                <a:cs typeface="+mj-cs"/>
              </a:rPr>
              <a:t>/</a:t>
            </a:r>
            <a:br>
              <a:rPr lang="ru-RU" sz="1400" dirty="0">
                <a:solidFill>
                  <a:srgbClr val="292934"/>
                </a:solidFill>
                <a:ea typeface="+mj-ea"/>
                <a:cs typeface="+mj-cs"/>
              </a:rPr>
            </a:br>
            <a:endParaRPr lang="ru-RU" dirty="0" smtClean="0"/>
          </a:p>
          <a:p>
            <a:endParaRPr lang="ru-RU" dirty="0"/>
          </a:p>
        </p:txBody>
      </p:sp>
      <p:pic>
        <p:nvPicPr>
          <p:cNvPr id="4" name="Рисунок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79512" y="1196752"/>
            <a:ext cx="4896544" cy="5472607"/>
          </a:xfrm>
          <a:prstGeom prst="rect">
            <a:avLst/>
          </a:prstGeom>
        </p:spPr>
      </p:pic>
    </p:spTree>
    <p:extLst>
      <p:ext uri="{BB962C8B-B14F-4D97-AF65-F5344CB8AC3E}">
        <p14:creationId xmlns:p14="http://schemas.microsoft.com/office/powerpoint/2010/main" val="2712042283"/>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ru-RU" sz="2400" dirty="0" err="1" smtClean="0">
                <a:solidFill>
                  <a:srgbClr val="FF0000"/>
                </a:solidFill>
              </a:rPr>
              <a:t>Луковский</a:t>
            </a:r>
            <a:r>
              <a:rPr lang="ru-RU" sz="2400" dirty="0" smtClean="0">
                <a:solidFill>
                  <a:srgbClr val="FF0000"/>
                </a:solidFill>
              </a:rPr>
              <a:t> сельский совет</a:t>
            </a:r>
            <a:br>
              <a:rPr lang="ru-RU" sz="2400" dirty="0" smtClean="0">
                <a:solidFill>
                  <a:srgbClr val="FF0000"/>
                </a:solidFill>
              </a:rPr>
            </a:br>
            <a:r>
              <a:rPr lang="ru-RU" sz="2400" dirty="0" smtClean="0">
                <a:solidFill>
                  <a:srgbClr val="FF0000"/>
                </a:solidFill>
              </a:rPr>
              <a:t>с. Николаевка</a:t>
            </a:r>
            <a:br>
              <a:rPr lang="ru-RU" sz="2400" dirty="0" smtClean="0">
                <a:solidFill>
                  <a:srgbClr val="FF0000"/>
                </a:solidFill>
              </a:rPr>
            </a:br>
            <a:r>
              <a:rPr lang="ru-RU" sz="2400" dirty="0" smtClean="0">
                <a:solidFill>
                  <a:srgbClr val="FF0000"/>
                </a:solidFill>
              </a:rPr>
              <a:t>«Братская могила советских </a:t>
            </a:r>
            <a:r>
              <a:rPr lang="ru-RU" sz="2800" dirty="0" smtClean="0">
                <a:solidFill>
                  <a:srgbClr val="FF0000"/>
                </a:solidFill>
              </a:rPr>
              <a:t>воинов»</a:t>
            </a:r>
            <a:endParaRPr lang="ru-RU" sz="2800" dirty="0">
              <a:solidFill>
                <a:srgbClr val="FF0000"/>
              </a:solidFill>
            </a:endParaRPr>
          </a:p>
        </p:txBody>
      </p:sp>
      <p:sp>
        <p:nvSpPr>
          <p:cNvPr id="3" name="Объект 2"/>
          <p:cNvSpPr>
            <a:spLocks noGrp="1"/>
          </p:cNvSpPr>
          <p:nvPr>
            <p:ph idx="1"/>
          </p:nvPr>
        </p:nvSpPr>
        <p:spPr>
          <a:xfrm>
            <a:off x="251520" y="1600200"/>
            <a:ext cx="4032448" cy="5645224"/>
          </a:xfrm>
        </p:spPr>
        <p:txBody>
          <a:bodyPr>
            <a:normAutofit fontScale="70000" lnSpcReduction="20000"/>
          </a:bodyPr>
          <a:lstStyle/>
          <a:p>
            <a:pPr marL="0" indent="0">
              <a:buNone/>
            </a:pPr>
            <a:r>
              <a:rPr lang="ru-RU" dirty="0" smtClean="0"/>
              <a:t>9 сентября 1943 года части 4-го гвардейского механизированного корпуса генерал-лейтенанта танковых войск Т.И. </a:t>
            </a:r>
            <a:r>
              <a:rPr lang="ru-RU" dirty="0" err="1" smtClean="0"/>
              <a:t>Танасчишина</a:t>
            </a:r>
            <a:r>
              <a:rPr lang="ru-RU" dirty="0" smtClean="0"/>
              <a:t> вышли на подступы к селу. К исходу дня, разгромив заслон гитлеровцев, части корпуса освободили село. В ходе боя с арьергардом противника погибло 26 советских воинов. Фамилии погибших установлены.</a:t>
            </a:r>
          </a:p>
          <a:p>
            <a:pPr marL="0" indent="0">
              <a:buNone/>
            </a:pPr>
            <a:r>
              <a:rPr lang="ru-RU" dirty="0" smtClean="0"/>
              <a:t>В 1958 году на братской могиле установлен памятник.</a:t>
            </a:r>
          </a:p>
          <a:p>
            <a:pPr marL="0" indent="0">
              <a:buNone/>
            </a:pPr>
            <a:r>
              <a:rPr lang="ru-RU" sz="2000" dirty="0">
                <a:solidFill>
                  <a:srgbClr val="292934"/>
                </a:solidFill>
                <a:ea typeface="+mj-ea"/>
                <a:cs typeface="+mj-cs"/>
              </a:rPr>
              <a:t>Ф. </a:t>
            </a:r>
            <a:r>
              <a:rPr lang="ru-RU" sz="2000" dirty="0" smtClean="0">
                <a:solidFill>
                  <a:srgbClr val="292934"/>
                </a:solidFill>
                <a:ea typeface="+mj-ea"/>
                <a:cs typeface="+mj-cs"/>
              </a:rPr>
              <a:t>Р-6157/2.4.1634-2.5.17</a:t>
            </a:r>
            <a:r>
              <a:rPr lang="ru-RU" sz="2000" dirty="0">
                <a:solidFill>
                  <a:srgbClr val="292934"/>
                </a:solidFill>
                <a:ea typeface="+mj-ea"/>
                <a:cs typeface="+mj-cs"/>
              </a:rPr>
              <a:t>/</a:t>
            </a:r>
            <a:br>
              <a:rPr lang="ru-RU" sz="2000" dirty="0">
                <a:solidFill>
                  <a:srgbClr val="292934"/>
                </a:solidFill>
                <a:ea typeface="+mj-ea"/>
                <a:cs typeface="+mj-cs"/>
              </a:rPr>
            </a:br>
            <a:endParaRPr lang="ru-RU" sz="2000" dirty="0"/>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3106" y="1196752"/>
            <a:ext cx="4658673" cy="5472608"/>
          </a:xfrm>
          <a:prstGeom prst="rect">
            <a:avLst/>
          </a:prstGeom>
        </p:spPr>
      </p:pic>
    </p:spTree>
    <p:extLst>
      <p:ext uri="{BB962C8B-B14F-4D97-AF65-F5344CB8AC3E}">
        <p14:creationId xmlns:p14="http://schemas.microsoft.com/office/powerpoint/2010/main" val="293650298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2400" dirty="0">
                <a:solidFill>
                  <a:srgbClr val="FF0000"/>
                </a:solidFill>
              </a:rPr>
              <a:t>с</a:t>
            </a:r>
            <a:r>
              <a:rPr lang="ru-RU" sz="2400" dirty="0" smtClean="0">
                <a:solidFill>
                  <a:srgbClr val="FF0000"/>
                </a:solidFill>
              </a:rPr>
              <a:t>. Таврическое </a:t>
            </a:r>
            <a:br>
              <a:rPr lang="ru-RU" sz="2400" dirty="0" smtClean="0">
                <a:solidFill>
                  <a:srgbClr val="FF0000"/>
                </a:solidFill>
              </a:rPr>
            </a:br>
            <a:r>
              <a:rPr lang="ru-RU" sz="2400" dirty="0" smtClean="0">
                <a:solidFill>
                  <a:srgbClr val="FF0000"/>
                </a:solidFill>
              </a:rPr>
              <a:t>«Братская могила советских воинов</a:t>
            </a:r>
            <a:br>
              <a:rPr lang="ru-RU" sz="2400" dirty="0" smtClean="0">
                <a:solidFill>
                  <a:srgbClr val="FF0000"/>
                </a:solidFill>
              </a:rPr>
            </a:br>
            <a:r>
              <a:rPr lang="ru-RU" sz="2400" dirty="0" smtClean="0">
                <a:solidFill>
                  <a:srgbClr val="FF0000"/>
                </a:solidFill>
              </a:rPr>
              <a:t> и памятник воинам-односельчанам».</a:t>
            </a:r>
            <a:endParaRPr lang="ru-RU" sz="2400" dirty="0">
              <a:solidFill>
                <a:srgbClr val="FF0000"/>
              </a:solidFill>
            </a:endParaRPr>
          </a:p>
        </p:txBody>
      </p:sp>
      <p:sp>
        <p:nvSpPr>
          <p:cNvPr id="3" name="Объект 2"/>
          <p:cNvSpPr>
            <a:spLocks noGrp="1"/>
          </p:cNvSpPr>
          <p:nvPr>
            <p:ph idx="1"/>
          </p:nvPr>
        </p:nvSpPr>
        <p:spPr>
          <a:xfrm>
            <a:off x="4860032" y="1124744"/>
            <a:ext cx="4104456" cy="5976664"/>
          </a:xfrm>
        </p:spPr>
        <p:txBody>
          <a:bodyPr>
            <a:normAutofit fontScale="70000" lnSpcReduction="20000"/>
          </a:bodyPr>
          <a:lstStyle/>
          <a:p>
            <a:pPr marL="0" indent="0">
              <a:buNone/>
            </a:pPr>
            <a:r>
              <a:rPr lang="ru-RU" dirty="0" smtClean="0"/>
              <a:t>8 сентября 1943 года части 4-го гвардейского механизированного корпуса генерал-лейтенанта танковых войск Т.И </a:t>
            </a:r>
            <a:r>
              <a:rPr lang="ru-RU" dirty="0" err="1" smtClean="0"/>
              <a:t>Танасчишина</a:t>
            </a:r>
            <a:r>
              <a:rPr lang="ru-RU" dirty="0" smtClean="0"/>
              <a:t> вышли на подступы к селу. Разбив вражеский заслон после непродолжительного ночного боя, части корпуса освободили село. </a:t>
            </a:r>
          </a:p>
          <a:p>
            <a:pPr marL="0" indent="0">
              <a:buNone/>
            </a:pPr>
            <a:r>
              <a:rPr lang="ru-RU" dirty="0" smtClean="0"/>
              <a:t>В ходе ночного боя  погибло 8 советских воинов. Установлена фамилия одного погибшего.  </a:t>
            </a:r>
          </a:p>
          <a:p>
            <a:pPr marL="0" indent="0">
              <a:buNone/>
            </a:pPr>
            <a:r>
              <a:rPr lang="ru-RU" dirty="0" smtClean="0"/>
              <a:t>В 1961 году на братской могиле установлен памятник.</a:t>
            </a:r>
          </a:p>
          <a:p>
            <a:pPr marL="0" indent="0">
              <a:buNone/>
            </a:pPr>
            <a:r>
              <a:rPr lang="ru-RU" sz="2000" dirty="0">
                <a:solidFill>
                  <a:srgbClr val="292934"/>
                </a:solidFill>
                <a:ea typeface="+mj-ea"/>
                <a:cs typeface="+mj-cs"/>
              </a:rPr>
              <a:t>Ф. </a:t>
            </a:r>
            <a:r>
              <a:rPr lang="ru-RU" sz="2000" dirty="0" smtClean="0">
                <a:solidFill>
                  <a:srgbClr val="292934"/>
                </a:solidFill>
                <a:ea typeface="+mj-ea"/>
                <a:cs typeface="+mj-cs"/>
              </a:rPr>
              <a:t>Р-6157/2.4.1633-2.5.17</a:t>
            </a:r>
            <a:r>
              <a:rPr lang="ru-RU" sz="2000" dirty="0">
                <a:solidFill>
                  <a:srgbClr val="292934"/>
                </a:solidFill>
                <a:ea typeface="+mj-ea"/>
                <a:cs typeface="+mj-cs"/>
              </a:rPr>
              <a:t>/</a:t>
            </a:r>
            <a:r>
              <a:rPr lang="ru-RU" sz="1400" dirty="0">
                <a:solidFill>
                  <a:srgbClr val="292934"/>
                </a:solidFill>
                <a:ea typeface="+mj-ea"/>
                <a:cs typeface="+mj-cs"/>
              </a:rPr>
              <a:t/>
            </a:r>
            <a:br>
              <a:rPr lang="ru-RU" sz="1400" dirty="0">
                <a:solidFill>
                  <a:srgbClr val="292934"/>
                </a:solidFill>
                <a:ea typeface="+mj-ea"/>
                <a:cs typeface="+mj-cs"/>
              </a:rPr>
            </a:br>
            <a:endParaRPr lang="ru-RU" dirty="0"/>
          </a:p>
        </p:txBody>
      </p:sp>
      <p:pic>
        <p:nvPicPr>
          <p:cNvPr id="4" name="Рисунок 3"/>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107504" y="1124744"/>
            <a:ext cx="4536504" cy="5400600"/>
          </a:xfrm>
          <a:prstGeom prst="rect">
            <a:avLst/>
          </a:prstGeom>
        </p:spPr>
      </p:pic>
    </p:spTree>
    <p:extLst>
      <p:ext uri="{BB962C8B-B14F-4D97-AF65-F5344CB8AC3E}">
        <p14:creationId xmlns:p14="http://schemas.microsoft.com/office/powerpoint/2010/main" val="273062212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ru-RU" sz="2800" dirty="0">
                <a:solidFill>
                  <a:srgbClr val="FF0000"/>
                </a:solidFill>
              </a:rPr>
              <a:t>с</a:t>
            </a:r>
            <a:r>
              <a:rPr lang="ru-RU" sz="2800" dirty="0" smtClean="0">
                <a:solidFill>
                  <a:srgbClr val="FF0000"/>
                </a:solidFill>
              </a:rPr>
              <a:t>. Луково</a:t>
            </a:r>
            <a:br>
              <a:rPr lang="ru-RU" sz="2800" dirty="0" smtClean="0">
                <a:solidFill>
                  <a:srgbClr val="FF0000"/>
                </a:solidFill>
              </a:rPr>
            </a:br>
            <a:r>
              <a:rPr lang="ru-RU" sz="2800" dirty="0" smtClean="0">
                <a:solidFill>
                  <a:srgbClr val="FF0000"/>
                </a:solidFill>
              </a:rPr>
              <a:t>«Братская могила советских воинов»</a:t>
            </a:r>
            <a:br>
              <a:rPr lang="ru-RU" sz="2800" dirty="0" smtClean="0">
                <a:solidFill>
                  <a:srgbClr val="FF0000"/>
                </a:solidFill>
              </a:rPr>
            </a:br>
            <a:endParaRPr lang="ru-RU" sz="2800" dirty="0">
              <a:solidFill>
                <a:srgbClr val="FF0000"/>
              </a:solidFill>
            </a:endParaRPr>
          </a:p>
        </p:txBody>
      </p:sp>
      <p:sp>
        <p:nvSpPr>
          <p:cNvPr id="3" name="Объект 2"/>
          <p:cNvSpPr>
            <a:spLocks noGrp="1"/>
          </p:cNvSpPr>
          <p:nvPr>
            <p:ph idx="1"/>
          </p:nvPr>
        </p:nvSpPr>
        <p:spPr>
          <a:xfrm>
            <a:off x="107504" y="1600200"/>
            <a:ext cx="3672408" cy="5717232"/>
          </a:xfrm>
        </p:spPr>
        <p:txBody>
          <a:bodyPr>
            <a:normAutofit fontScale="62500" lnSpcReduction="20000"/>
          </a:bodyPr>
          <a:lstStyle/>
          <a:p>
            <a:pPr marL="0" indent="0">
              <a:buNone/>
            </a:pPr>
            <a:r>
              <a:rPr lang="ru-RU" dirty="0" smtClean="0"/>
              <a:t>К исходу 8 сентября 1943 года части 13-й гвардейской механизированной бригады гвардии подполковника К.А. Афанасьева вышли на подступы к селу. Взаимодействуя со стрелковыми подразделениями 347-й стрелковой дивизии генерал-майора </a:t>
            </a:r>
          </a:p>
          <a:p>
            <a:pPr marL="0" indent="0">
              <a:buNone/>
            </a:pPr>
            <a:r>
              <a:rPr lang="ru-RU" dirty="0" smtClean="0"/>
              <a:t>А.Х. Юхимчука, после короткого ночного боя они очистили село от гитлеровцев. В ходе боя погибло 3 воина. Фамилии установлены.</a:t>
            </a:r>
          </a:p>
          <a:p>
            <a:pPr marL="0" indent="0">
              <a:buNone/>
            </a:pPr>
            <a:r>
              <a:rPr lang="ru-RU" dirty="0" smtClean="0"/>
              <a:t>В 1957 году на братской могиле установлен памятник</a:t>
            </a:r>
            <a:r>
              <a:rPr lang="ru-RU" sz="2900" dirty="0" smtClean="0"/>
              <a:t>.</a:t>
            </a:r>
            <a:r>
              <a:rPr lang="ru-RU" sz="2900" dirty="0">
                <a:solidFill>
                  <a:srgbClr val="292934"/>
                </a:solidFill>
                <a:ea typeface="+mj-ea"/>
                <a:cs typeface="+mj-cs"/>
              </a:rPr>
              <a:t> </a:t>
            </a:r>
            <a:endParaRPr lang="ru-RU" sz="2900" dirty="0" smtClean="0">
              <a:solidFill>
                <a:srgbClr val="292934"/>
              </a:solidFill>
              <a:ea typeface="+mj-ea"/>
              <a:cs typeface="+mj-cs"/>
            </a:endParaRPr>
          </a:p>
          <a:p>
            <a:pPr marL="0" indent="0">
              <a:buNone/>
            </a:pPr>
            <a:r>
              <a:rPr lang="ru-RU" sz="2900" dirty="0" smtClean="0">
                <a:solidFill>
                  <a:srgbClr val="292934"/>
                </a:solidFill>
                <a:ea typeface="+mj-ea"/>
                <a:cs typeface="+mj-cs"/>
              </a:rPr>
              <a:t>Ф</a:t>
            </a:r>
            <a:r>
              <a:rPr lang="ru-RU" sz="2900" dirty="0">
                <a:solidFill>
                  <a:srgbClr val="292934"/>
                </a:solidFill>
                <a:ea typeface="+mj-ea"/>
                <a:cs typeface="+mj-cs"/>
              </a:rPr>
              <a:t>. </a:t>
            </a:r>
            <a:r>
              <a:rPr lang="ru-RU" sz="2900" dirty="0" smtClean="0">
                <a:solidFill>
                  <a:srgbClr val="292934"/>
                </a:solidFill>
                <a:ea typeface="+mj-ea"/>
                <a:cs typeface="+mj-cs"/>
              </a:rPr>
              <a:t>Р-6157/2.4.1632-2.5.17</a:t>
            </a:r>
            <a:r>
              <a:rPr lang="ru-RU" sz="2900" dirty="0">
                <a:solidFill>
                  <a:srgbClr val="292934"/>
                </a:solidFill>
                <a:ea typeface="+mj-ea"/>
                <a:cs typeface="+mj-cs"/>
              </a:rPr>
              <a:t>/</a:t>
            </a:r>
            <a:br>
              <a:rPr lang="ru-RU" sz="2900" dirty="0">
                <a:solidFill>
                  <a:srgbClr val="292934"/>
                </a:solidFill>
                <a:ea typeface="+mj-ea"/>
                <a:cs typeface="+mj-cs"/>
              </a:rPr>
            </a:br>
            <a:endParaRPr lang="ru-RU" sz="2900" dirty="0"/>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07904" y="908720"/>
            <a:ext cx="4968552" cy="5328592"/>
          </a:xfrm>
          <a:prstGeom prst="rect">
            <a:avLst/>
          </a:prstGeom>
        </p:spPr>
      </p:pic>
    </p:spTree>
    <p:extLst>
      <p:ext uri="{BB962C8B-B14F-4D97-AF65-F5344CB8AC3E}">
        <p14:creationId xmlns:p14="http://schemas.microsoft.com/office/powerpoint/2010/main" val="2897170215"/>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ru-RU" sz="2400" dirty="0" err="1" smtClean="0">
                <a:solidFill>
                  <a:srgbClr val="FF0000"/>
                </a:solidFill>
              </a:rPr>
              <a:t>Свободненский</a:t>
            </a:r>
            <a:r>
              <a:rPr lang="ru-RU" sz="2400" dirty="0" smtClean="0">
                <a:solidFill>
                  <a:srgbClr val="FF0000"/>
                </a:solidFill>
              </a:rPr>
              <a:t> сельский совет</a:t>
            </a:r>
            <a:br>
              <a:rPr lang="ru-RU" sz="2400" dirty="0" smtClean="0">
                <a:solidFill>
                  <a:srgbClr val="FF0000"/>
                </a:solidFill>
              </a:rPr>
            </a:br>
            <a:r>
              <a:rPr lang="ru-RU" sz="2400" dirty="0" smtClean="0">
                <a:solidFill>
                  <a:srgbClr val="FF0000"/>
                </a:solidFill>
              </a:rPr>
              <a:t>с. Свободное</a:t>
            </a:r>
            <a:br>
              <a:rPr lang="ru-RU" sz="2400" dirty="0" smtClean="0">
                <a:solidFill>
                  <a:srgbClr val="FF0000"/>
                </a:solidFill>
              </a:rPr>
            </a:br>
            <a:r>
              <a:rPr lang="ru-RU" sz="2400" dirty="0" smtClean="0">
                <a:solidFill>
                  <a:srgbClr val="FF0000"/>
                </a:solidFill>
              </a:rPr>
              <a:t>«Братская могила советских воинов»</a:t>
            </a:r>
            <a:endParaRPr lang="ru-RU" sz="2400" dirty="0">
              <a:solidFill>
                <a:srgbClr val="FF0000"/>
              </a:solidFill>
            </a:endParaRPr>
          </a:p>
        </p:txBody>
      </p:sp>
      <p:sp>
        <p:nvSpPr>
          <p:cNvPr id="3" name="Объект 2"/>
          <p:cNvSpPr>
            <a:spLocks noGrp="1"/>
          </p:cNvSpPr>
          <p:nvPr>
            <p:ph idx="1"/>
          </p:nvPr>
        </p:nvSpPr>
        <p:spPr>
          <a:xfrm>
            <a:off x="107504" y="1600200"/>
            <a:ext cx="8784976" cy="5141168"/>
          </a:xfrm>
        </p:spPr>
        <p:txBody>
          <a:bodyPr>
            <a:normAutofit fontScale="85000" lnSpcReduction="10000"/>
          </a:bodyPr>
          <a:lstStyle/>
          <a:p>
            <a:pPr marL="0" indent="0">
              <a:buNone/>
            </a:pPr>
            <a:r>
              <a:rPr lang="ru-RU" dirty="0" smtClean="0"/>
              <a:t>6 -7 сентября развивая наступление в направлении Волновахи, части 4-го гвардейского механизированного и 4-го гвардейского кавалерийского корпуса во взаимодействии со стрелковыми подразделениями 347 стрелковой дивизии после упорного боя освободили село. Непосредственное участие в бое за освобождение села принимал 220-й казачий полк под командованием полковника Жука из 63-й кавалерийской дивизии генерал-майора К.Р. </a:t>
            </a:r>
            <a:r>
              <a:rPr lang="ru-RU" dirty="0" err="1" smtClean="0"/>
              <a:t>Белошниченко</a:t>
            </a:r>
            <a:r>
              <a:rPr lang="ru-RU" dirty="0" smtClean="0"/>
              <a:t> и 92-й истребительно-противотанковый артиллерийский полк.</a:t>
            </a:r>
          </a:p>
          <a:p>
            <a:pPr marL="0" indent="0">
              <a:buNone/>
            </a:pPr>
            <a:r>
              <a:rPr lang="ru-RU" dirty="0" smtClean="0"/>
              <a:t>В боях за село погибло 16 воинов, фамилии установлены. </a:t>
            </a:r>
          </a:p>
          <a:p>
            <a:pPr marL="0" indent="0">
              <a:buNone/>
            </a:pPr>
            <a:r>
              <a:rPr lang="ru-RU" dirty="0" smtClean="0"/>
              <a:t>В 1959 году на братской могиле установлен памятник.</a:t>
            </a:r>
            <a:endParaRPr lang="ru-RU" dirty="0"/>
          </a:p>
        </p:txBody>
      </p:sp>
    </p:spTree>
    <p:extLst>
      <p:ext uri="{BB962C8B-B14F-4D97-AF65-F5344CB8AC3E}">
        <p14:creationId xmlns:p14="http://schemas.microsoft.com/office/powerpoint/2010/main" val="381821820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t="-1" b="-5933"/>
          <a:stretch/>
        </p:blipFill>
        <p:spPr>
          <a:xfrm>
            <a:off x="791580" y="332656"/>
            <a:ext cx="7704856" cy="5256584"/>
          </a:xfrm>
          <a:prstGeom prst="rect">
            <a:avLst/>
          </a:prstGeom>
        </p:spPr>
      </p:pic>
      <p:sp>
        <p:nvSpPr>
          <p:cNvPr id="5" name="TextBox 4"/>
          <p:cNvSpPr txBox="1"/>
          <p:nvPr/>
        </p:nvSpPr>
        <p:spPr>
          <a:xfrm>
            <a:off x="539552" y="5589240"/>
            <a:ext cx="8208912" cy="1138773"/>
          </a:xfrm>
          <a:prstGeom prst="rect">
            <a:avLst/>
          </a:prstGeom>
          <a:noFill/>
        </p:spPr>
        <p:txBody>
          <a:bodyPr wrap="square" rtlCol="0">
            <a:spAutoFit/>
          </a:bodyPr>
          <a:lstStyle/>
          <a:p>
            <a:r>
              <a:rPr lang="ru-RU" dirty="0" smtClean="0"/>
              <a:t>На прямоугольном постаменте установлена скульптура воина в каске со знаменем в руках.</a:t>
            </a:r>
          </a:p>
          <a:p>
            <a:r>
              <a:rPr lang="ru-RU" sz="1400" dirty="0">
                <a:solidFill>
                  <a:srgbClr val="292934"/>
                </a:solidFill>
                <a:ea typeface="+mj-ea"/>
                <a:cs typeface="+mj-cs"/>
              </a:rPr>
              <a:t>Ф. </a:t>
            </a:r>
            <a:r>
              <a:rPr lang="ru-RU" sz="1400" dirty="0" smtClean="0">
                <a:solidFill>
                  <a:srgbClr val="292934"/>
                </a:solidFill>
                <a:ea typeface="+mj-ea"/>
                <a:cs typeface="+mj-cs"/>
              </a:rPr>
              <a:t>Р-6157/24.1653-2.5.17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Tree>
    <p:extLst>
      <p:ext uri="{BB962C8B-B14F-4D97-AF65-F5344CB8AC3E}">
        <p14:creationId xmlns:p14="http://schemas.microsoft.com/office/powerpoint/2010/main" val="74939574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solidFill>
                  <a:srgbClr val="FF0000"/>
                </a:solidFill>
              </a:rPr>
              <a:t>с</a:t>
            </a:r>
            <a:r>
              <a:rPr lang="ru-RU" sz="2800" dirty="0" smtClean="0">
                <a:solidFill>
                  <a:srgbClr val="FF0000"/>
                </a:solidFill>
              </a:rPr>
              <a:t>. Белая Криница</a:t>
            </a:r>
            <a:br>
              <a:rPr lang="ru-RU" sz="2800" dirty="0" smtClean="0">
                <a:solidFill>
                  <a:srgbClr val="FF0000"/>
                </a:solidFill>
              </a:rPr>
            </a:br>
            <a:r>
              <a:rPr lang="ru-RU" sz="2800" dirty="0" smtClean="0">
                <a:solidFill>
                  <a:srgbClr val="FF0000"/>
                </a:solidFill>
              </a:rPr>
              <a:t>«Братская могила советских воинов»</a:t>
            </a:r>
            <a:endParaRPr lang="ru-RU" sz="2800" dirty="0">
              <a:solidFill>
                <a:srgbClr val="FF0000"/>
              </a:solidFill>
            </a:endParaRPr>
          </a:p>
        </p:txBody>
      </p:sp>
      <p:sp>
        <p:nvSpPr>
          <p:cNvPr id="3" name="Объект 2"/>
          <p:cNvSpPr>
            <a:spLocks noGrp="1"/>
          </p:cNvSpPr>
          <p:nvPr>
            <p:ph idx="1"/>
          </p:nvPr>
        </p:nvSpPr>
        <p:spPr>
          <a:xfrm>
            <a:off x="4427984" y="1600200"/>
            <a:ext cx="4258816" cy="4997152"/>
          </a:xfrm>
        </p:spPr>
        <p:txBody>
          <a:bodyPr>
            <a:normAutofit fontScale="70000" lnSpcReduction="20000"/>
          </a:bodyPr>
          <a:lstStyle/>
          <a:p>
            <a:pPr marL="0" indent="0">
              <a:buNone/>
            </a:pPr>
            <a:r>
              <a:rPr lang="ru-RU" dirty="0" smtClean="0"/>
              <a:t>9 сентября части 4-го гвардейского механизированного, 4-го гвардейского кавалерийского корпусов, во взаимодействии с частями 347-ой стрелковой дивизии генерал –майора А.Х Юхимчука, после короткого боя с отступающим противником, освободили село. </a:t>
            </a:r>
          </a:p>
          <a:p>
            <a:pPr marL="0" indent="0">
              <a:buNone/>
            </a:pPr>
            <a:r>
              <a:rPr lang="ru-RU" dirty="0" smtClean="0"/>
              <a:t>Погибло 3 советских воина, известна фамилия одного. На братской могиле установлен памятник.</a:t>
            </a:r>
          </a:p>
          <a:p>
            <a:pPr marL="0" indent="0">
              <a:buNone/>
            </a:pPr>
            <a:r>
              <a:rPr lang="ru-RU" sz="2000" dirty="0">
                <a:solidFill>
                  <a:srgbClr val="292934"/>
                </a:solidFill>
                <a:ea typeface="+mj-ea"/>
                <a:cs typeface="+mj-cs"/>
              </a:rPr>
              <a:t>Ф. </a:t>
            </a:r>
            <a:r>
              <a:rPr lang="ru-RU" sz="2000" dirty="0" smtClean="0">
                <a:solidFill>
                  <a:srgbClr val="292934"/>
                </a:solidFill>
                <a:ea typeface="+mj-ea"/>
                <a:cs typeface="+mj-cs"/>
              </a:rPr>
              <a:t>Р-6157/2.4….-2.5.17</a:t>
            </a:r>
            <a:r>
              <a:rPr lang="ru-RU" sz="2000" dirty="0">
                <a:solidFill>
                  <a:srgbClr val="292934"/>
                </a:solidFill>
                <a:ea typeface="+mj-ea"/>
                <a:cs typeface="+mj-cs"/>
              </a:rPr>
              <a:t>/</a:t>
            </a:r>
            <a:br>
              <a:rPr lang="ru-RU" sz="2000" dirty="0">
                <a:solidFill>
                  <a:srgbClr val="292934"/>
                </a:solidFill>
                <a:ea typeface="+mj-ea"/>
                <a:cs typeface="+mj-cs"/>
              </a:rPr>
            </a:br>
            <a:endParaRPr lang="ru-RU" sz="2000"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79512" y="1484784"/>
            <a:ext cx="4320480" cy="5112568"/>
          </a:xfrm>
          <a:prstGeom prst="rect">
            <a:avLst/>
          </a:prstGeom>
        </p:spPr>
      </p:pic>
    </p:spTree>
    <p:extLst>
      <p:ext uri="{BB962C8B-B14F-4D97-AF65-F5344CB8AC3E}">
        <p14:creationId xmlns:p14="http://schemas.microsoft.com/office/powerpoint/2010/main" val="230385700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2400" dirty="0" err="1" smtClean="0">
                <a:solidFill>
                  <a:srgbClr val="FF0000"/>
                </a:solidFill>
              </a:rPr>
              <a:t>Староласпинский</a:t>
            </a:r>
            <a:r>
              <a:rPr lang="ru-RU" sz="2400" dirty="0" smtClean="0">
                <a:solidFill>
                  <a:srgbClr val="FF0000"/>
                </a:solidFill>
              </a:rPr>
              <a:t> сельский совет</a:t>
            </a:r>
            <a:br>
              <a:rPr lang="ru-RU" sz="2400" dirty="0" smtClean="0">
                <a:solidFill>
                  <a:srgbClr val="FF0000"/>
                </a:solidFill>
              </a:rPr>
            </a:br>
            <a:r>
              <a:rPr lang="ru-RU" sz="2400" dirty="0" smtClean="0">
                <a:solidFill>
                  <a:srgbClr val="FF0000"/>
                </a:solidFill>
              </a:rPr>
              <a:t>с. Старая </a:t>
            </a:r>
            <a:r>
              <a:rPr lang="ru-RU" sz="2400" dirty="0" err="1" smtClean="0">
                <a:solidFill>
                  <a:srgbClr val="FF0000"/>
                </a:solidFill>
              </a:rPr>
              <a:t>Ласпа</a:t>
            </a:r>
            <a:r>
              <a:rPr lang="ru-RU" sz="2400" dirty="0" smtClean="0">
                <a:solidFill>
                  <a:srgbClr val="FF0000"/>
                </a:solidFill>
              </a:rPr>
              <a:t>.</a:t>
            </a:r>
            <a:endParaRPr lang="ru-RU" sz="2400" dirty="0">
              <a:solidFill>
                <a:srgbClr val="FF0000"/>
              </a:solidFill>
            </a:endParaRPr>
          </a:p>
        </p:txBody>
      </p:sp>
      <p:pic>
        <p:nvPicPr>
          <p:cNvPr id="4" name="Рисунок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395536" y="980728"/>
            <a:ext cx="8199824" cy="4752528"/>
          </a:xfrm>
          <a:prstGeom prst="rect">
            <a:avLst/>
          </a:prstGeom>
        </p:spPr>
      </p:pic>
      <p:sp>
        <p:nvSpPr>
          <p:cNvPr id="5" name="TextBox 4"/>
          <p:cNvSpPr txBox="1"/>
          <p:nvPr/>
        </p:nvSpPr>
        <p:spPr>
          <a:xfrm>
            <a:off x="395536" y="5949280"/>
            <a:ext cx="7827912" cy="1200329"/>
          </a:xfrm>
          <a:prstGeom prst="rect">
            <a:avLst/>
          </a:prstGeom>
          <a:noFill/>
        </p:spPr>
        <p:txBody>
          <a:bodyPr wrap="none" rtlCol="0">
            <a:spAutoFit/>
          </a:bodyPr>
          <a:lstStyle/>
          <a:p>
            <a:r>
              <a:rPr lang="ru-RU" dirty="0" smtClean="0"/>
              <a:t>В центре комплекса на ступенчатом постаменте установлен пилон. </a:t>
            </a:r>
          </a:p>
          <a:p>
            <a:r>
              <a:rPr lang="ru-RU" dirty="0" smtClean="0"/>
              <a:t>Справа и слева от пилона стела. С правой стороны на наклонном постаменте </a:t>
            </a:r>
          </a:p>
          <a:p>
            <a:r>
              <a:rPr lang="ru-RU" dirty="0" smtClean="0"/>
              <a:t>установлен самолет «МИГ -17»</a:t>
            </a:r>
            <a:r>
              <a:rPr lang="ru-RU" sz="1400" dirty="0">
                <a:solidFill>
                  <a:srgbClr val="292934"/>
                </a:solidFill>
                <a:ea typeface="+mj-ea"/>
                <a:cs typeface="+mj-cs"/>
              </a:rPr>
              <a:t> Ф. </a:t>
            </a:r>
            <a:r>
              <a:rPr lang="ru-RU" sz="1400" dirty="0" smtClean="0">
                <a:solidFill>
                  <a:srgbClr val="292934"/>
                </a:solidFill>
                <a:ea typeface="+mj-ea"/>
                <a:cs typeface="+mj-cs"/>
              </a:rPr>
              <a:t>Р-6157/2.4.1649-2.5.17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Tree>
    <p:extLst>
      <p:ext uri="{BB962C8B-B14F-4D97-AF65-F5344CB8AC3E}">
        <p14:creationId xmlns:p14="http://schemas.microsoft.com/office/powerpoint/2010/main" val="85996227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b="-2944"/>
          <a:stretch/>
        </p:blipFill>
        <p:spPr>
          <a:xfrm>
            <a:off x="395536" y="271902"/>
            <a:ext cx="5544616" cy="6597352"/>
          </a:xfrm>
          <a:prstGeom prst="rect">
            <a:avLst/>
          </a:prstGeom>
        </p:spPr>
      </p:pic>
      <p:sp>
        <p:nvSpPr>
          <p:cNvPr id="3" name="TextBox 2"/>
          <p:cNvSpPr txBox="1"/>
          <p:nvPr/>
        </p:nvSpPr>
        <p:spPr>
          <a:xfrm>
            <a:off x="6588224" y="692696"/>
            <a:ext cx="2448272" cy="4462760"/>
          </a:xfrm>
          <a:prstGeom prst="rect">
            <a:avLst/>
          </a:prstGeom>
          <a:noFill/>
        </p:spPr>
        <p:txBody>
          <a:bodyPr wrap="square" rtlCol="0">
            <a:spAutoFit/>
          </a:bodyPr>
          <a:lstStyle/>
          <a:p>
            <a:r>
              <a:rPr lang="ru-RU" dirty="0" smtClean="0"/>
              <a:t>«Герою Советского </a:t>
            </a:r>
            <a:r>
              <a:rPr lang="ru-RU" dirty="0"/>
              <a:t>С</a:t>
            </a:r>
            <a:r>
              <a:rPr lang="ru-RU" dirty="0" smtClean="0"/>
              <a:t>оюза», летчику Федякову Ивану Лаврентьевичу, погибшему 8 сентября  1943 года» за освобождение </a:t>
            </a:r>
          </a:p>
          <a:p>
            <a:r>
              <a:rPr lang="ru-RU" dirty="0" smtClean="0"/>
              <a:t>с. </a:t>
            </a:r>
            <a:r>
              <a:rPr lang="ru-RU" dirty="0" err="1" smtClean="0"/>
              <a:t>Староласпы</a:t>
            </a:r>
            <a:r>
              <a:rPr lang="ru-RU" dirty="0" smtClean="0"/>
              <a:t>. С левой стороны в обрамлении боковых наклонных стен установлены плиты с именами погибших воинов.</a:t>
            </a:r>
          </a:p>
          <a:p>
            <a:r>
              <a:rPr lang="ru-RU" sz="1400" dirty="0">
                <a:solidFill>
                  <a:srgbClr val="292934"/>
                </a:solidFill>
                <a:ea typeface="+mj-ea"/>
                <a:cs typeface="+mj-cs"/>
              </a:rPr>
              <a:t>Ф. </a:t>
            </a:r>
            <a:r>
              <a:rPr lang="ru-RU" sz="1400" dirty="0" smtClean="0">
                <a:solidFill>
                  <a:srgbClr val="292934"/>
                </a:solidFill>
                <a:ea typeface="+mj-ea"/>
                <a:cs typeface="+mj-cs"/>
              </a:rPr>
              <a:t>Р-6157/24.1649-2.5.17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Tree>
    <p:extLst>
      <p:ext uri="{BB962C8B-B14F-4D97-AF65-F5344CB8AC3E}">
        <p14:creationId xmlns:p14="http://schemas.microsoft.com/office/powerpoint/2010/main" val="910737529"/>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32656"/>
            <a:ext cx="9144000" cy="6001643"/>
          </a:xfrm>
          <a:prstGeom prst="rect">
            <a:avLst/>
          </a:prstGeom>
          <a:noFill/>
        </p:spPr>
        <p:txBody>
          <a:bodyPr wrap="square" rtlCol="0">
            <a:spAutoFit/>
          </a:bodyPr>
          <a:lstStyle/>
          <a:p>
            <a:r>
              <a:rPr lang="ru-RU" sz="2400" dirty="0" smtClean="0"/>
              <a:t>7 сентября 1943 года части 28-й армии прорвали оборону противника на промежуточном рубеже, по правому берегу </a:t>
            </a:r>
          </a:p>
          <a:p>
            <a:r>
              <a:rPr lang="ru-RU" sz="2400" dirty="0" smtClean="0"/>
              <a:t>р. </a:t>
            </a:r>
            <a:r>
              <a:rPr lang="ru-RU" sz="2400" dirty="0" err="1" smtClean="0"/>
              <a:t>Кальмиус</a:t>
            </a:r>
            <a:r>
              <a:rPr lang="ru-RU" sz="2400" dirty="0" smtClean="0"/>
              <a:t>. </a:t>
            </a:r>
          </a:p>
          <a:p>
            <a:r>
              <a:rPr lang="ru-RU" sz="2400" dirty="0" smtClean="0"/>
              <a:t>Решением командующего фронтом генерал-полковника Ф.И  </a:t>
            </a:r>
            <a:r>
              <a:rPr lang="ru-RU" sz="2400" dirty="0" err="1" smtClean="0"/>
              <a:t>Толбухина</a:t>
            </a:r>
            <a:r>
              <a:rPr lang="ru-RU" sz="2400" dirty="0" smtClean="0"/>
              <a:t> для развития успеха стрелковых соединений этой армии в прорыв были выведены 11 –й танковый корпус генерал майора танковых войск Н.Н. </a:t>
            </a:r>
            <a:r>
              <a:rPr lang="ru-RU" sz="2400" dirty="0" err="1" smtClean="0"/>
              <a:t>Радкевича</a:t>
            </a:r>
            <a:r>
              <a:rPr lang="ru-RU" sz="2400" dirty="0" smtClean="0"/>
              <a:t>, а затем 5-й гвардейский корпус генерал-майора А.Г. Селиванова с задачей наступать в направлении Волновахи.</a:t>
            </a:r>
          </a:p>
          <a:p>
            <a:r>
              <a:rPr lang="ru-RU" sz="2400" dirty="0" smtClean="0"/>
              <a:t>Непосредственное участие в освобождении села принимали части 11-й гвардейской кавалерийской дивизии полковника Л.А. </a:t>
            </a:r>
            <a:r>
              <a:rPr lang="ru-RU" sz="2400" dirty="0" err="1" smtClean="0"/>
              <a:t>Сланова</a:t>
            </a:r>
            <a:r>
              <a:rPr lang="ru-RU" sz="2400" dirty="0" smtClean="0"/>
              <a:t> и 65-й танковой бригады полковника Шевченко А.И.. С воздуха наземные части поддерживала авиация 8-й воздушной армии.</a:t>
            </a:r>
          </a:p>
          <a:p>
            <a:r>
              <a:rPr lang="ru-RU" sz="2400" dirty="0" smtClean="0"/>
              <a:t>В ходе боев на этом рубеже погибло 39 советских воинов, среди захороненных Герой Советского Союза летчик, старший лейтенант И.Л. Федяков.</a:t>
            </a:r>
          </a:p>
        </p:txBody>
      </p:sp>
    </p:spTree>
    <p:extLst>
      <p:ext uri="{BB962C8B-B14F-4D97-AF65-F5344CB8AC3E}">
        <p14:creationId xmlns:p14="http://schemas.microsoft.com/office/powerpoint/2010/main" val="241383985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95536" y="188641"/>
            <a:ext cx="8445963" cy="5471180"/>
          </a:xfrm>
        </p:spPr>
      </p:pic>
      <p:sp>
        <p:nvSpPr>
          <p:cNvPr id="5" name="TextBox 4"/>
          <p:cNvSpPr txBox="1"/>
          <p:nvPr/>
        </p:nvSpPr>
        <p:spPr>
          <a:xfrm>
            <a:off x="179512" y="5901017"/>
            <a:ext cx="8661987" cy="941796"/>
          </a:xfrm>
          <a:prstGeom prst="rect">
            <a:avLst/>
          </a:prstGeom>
          <a:noFill/>
        </p:spPr>
        <p:txBody>
          <a:bodyPr wrap="none" rtlCol="0">
            <a:spAutoFit/>
          </a:bodyPr>
          <a:lstStyle/>
          <a:p>
            <a:r>
              <a:rPr lang="ru-RU" dirty="0" smtClean="0"/>
              <a:t>Мемориальный комплекс «Скорбящая мать». Установлен в 1970 году . Фото 1976 года</a:t>
            </a:r>
          </a:p>
          <a:p>
            <a:pPr lvl="0" algn="just">
              <a:spcBef>
                <a:spcPct val="20000"/>
              </a:spcBef>
            </a:pPr>
            <a:r>
              <a:rPr lang="ru-RU" sz="1600" dirty="0">
                <a:solidFill>
                  <a:srgbClr val="292934"/>
                </a:solidFill>
              </a:rPr>
              <a:t>Ф. Р-6157/24.1655-2.5.17/</a:t>
            </a:r>
          </a:p>
          <a:p>
            <a:endParaRPr lang="ru-RU" dirty="0"/>
          </a:p>
        </p:txBody>
      </p:sp>
    </p:spTree>
    <p:extLst>
      <p:ext uri="{BB962C8B-B14F-4D97-AF65-F5344CB8AC3E}">
        <p14:creationId xmlns:p14="http://schemas.microsoft.com/office/powerpoint/2010/main" val="235553766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843"/>
          <a:stretch/>
        </p:blipFill>
        <p:spPr bwMode="auto">
          <a:xfrm>
            <a:off x="395536" y="332656"/>
            <a:ext cx="813690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6093296"/>
            <a:ext cx="6802183" cy="954107"/>
          </a:xfrm>
          <a:prstGeom prst="rect">
            <a:avLst/>
          </a:prstGeom>
          <a:noFill/>
        </p:spPr>
        <p:txBody>
          <a:bodyPr wrap="none" rtlCol="0">
            <a:spAutoFit/>
          </a:bodyPr>
          <a:lstStyle/>
          <a:p>
            <a:pPr lvl="0"/>
            <a:r>
              <a:rPr lang="ru-RU" sz="2000" dirty="0">
                <a:solidFill>
                  <a:srgbClr val="292934"/>
                </a:solidFill>
              </a:rPr>
              <a:t>В 1975 году в честь советских воинов установлен памятник</a:t>
            </a:r>
            <a:r>
              <a:rPr lang="ru-RU" sz="2400" dirty="0" smtClean="0">
                <a:solidFill>
                  <a:srgbClr val="292934"/>
                </a:solidFill>
              </a:rPr>
              <a:t>.</a:t>
            </a:r>
            <a:endParaRPr lang="ru-RU" sz="1400" dirty="0" smtClean="0">
              <a:solidFill>
                <a:srgbClr val="292934"/>
              </a:solidFill>
              <a:ea typeface="+mj-ea"/>
              <a:cs typeface="+mj-cs"/>
            </a:endParaRPr>
          </a:p>
          <a:p>
            <a:r>
              <a:rPr lang="ru-RU" sz="1400" dirty="0" smtClean="0">
                <a:solidFill>
                  <a:srgbClr val="292934"/>
                </a:solidFill>
                <a:ea typeface="+mj-ea"/>
                <a:cs typeface="+mj-cs"/>
              </a:rPr>
              <a:t>Ф</a:t>
            </a:r>
            <a:r>
              <a:rPr lang="ru-RU" sz="1400" dirty="0">
                <a:solidFill>
                  <a:srgbClr val="292934"/>
                </a:solidFill>
                <a:ea typeface="+mj-ea"/>
                <a:cs typeface="+mj-cs"/>
              </a:rPr>
              <a:t>. </a:t>
            </a:r>
            <a:r>
              <a:rPr lang="ru-RU" sz="1400" dirty="0" smtClean="0">
                <a:solidFill>
                  <a:srgbClr val="292934"/>
                </a:solidFill>
                <a:ea typeface="+mj-ea"/>
                <a:cs typeface="+mj-cs"/>
              </a:rPr>
              <a:t>Р-6157/24.1649-2.5.17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Tree>
    <p:extLst>
      <p:ext uri="{BB962C8B-B14F-4D97-AF65-F5344CB8AC3E}">
        <p14:creationId xmlns:p14="http://schemas.microsoft.com/office/powerpoint/2010/main" val="299868523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ru-RU" sz="2400" dirty="0" err="1" smtClean="0">
                <a:solidFill>
                  <a:srgbClr val="FF0000"/>
                </a:solidFill>
              </a:rPr>
              <a:t>Староласпинский</a:t>
            </a:r>
            <a:r>
              <a:rPr lang="ru-RU" sz="2400" dirty="0" smtClean="0">
                <a:solidFill>
                  <a:srgbClr val="FF0000"/>
                </a:solidFill>
              </a:rPr>
              <a:t> сельский совет.</a:t>
            </a:r>
            <a:br>
              <a:rPr lang="ru-RU" sz="2400" dirty="0" smtClean="0">
                <a:solidFill>
                  <a:srgbClr val="FF0000"/>
                </a:solidFill>
              </a:rPr>
            </a:br>
            <a:r>
              <a:rPr lang="ru-RU" sz="2400" dirty="0">
                <a:solidFill>
                  <a:srgbClr val="FF0000"/>
                </a:solidFill>
              </a:rPr>
              <a:t>с</a:t>
            </a:r>
            <a:r>
              <a:rPr lang="ru-RU" sz="2400" dirty="0" smtClean="0">
                <a:solidFill>
                  <a:srgbClr val="FF0000"/>
                </a:solidFill>
              </a:rPr>
              <a:t>. </a:t>
            </a:r>
            <a:r>
              <a:rPr lang="ru-RU" sz="2400" dirty="0" err="1" smtClean="0">
                <a:solidFill>
                  <a:srgbClr val="FF0000"/>
                </a:solidFill>
              </a:rPr>
              <a:t>Белокаменка</a:t>
            </a:r>
            <a:r>
              <a:rPr lang="ru-RU" sz="2400" dirty="0" smtClean="0">
                <a:solidFill>
                  <a:srgbClr val="FF0000"/>
                </a:solidFill>
              </a:rPr>
              <a:t> </a:t>
            </a:r>
            <a:br>
              <a:rPr lang="ru-RU" sz="2400" dirty="0" smtClean="0">
                <a:solidFill>
                  <a:srgbClr val="FF0000"/>
                </a:solidFill>
              </a:rPr>
            </a:br>
            <a:r>
              <a:rPr lang="ru-RU" sz="2400" dirty="0" smtClean="0">
                <a:solidFill>
                  <a:srgbClr val="FF0000"/>
                </a:solidFill>
              </a:rPr>
              <a:t>«Братская могила советских воинов»</a:t>
            </a:r>
            <a:br>
              <a:rPr lang="ru-RU" sz="2400" dirty="0" smtClean="0">
                <a:solidFill>
                  <a:srgbClr val="FF0000"/>
                </a:solidFill>
              </a:rPr>
            </a:br>
            <a:r>
              <a:rPr lang="ru-RU" sz="2800" dirty="0" smtClean="0"/>
              <a:t> </a:t>
            </a:r>
            <a:endParaRPr lang="ru-RU" sz="2800" dirty="0"/>
          </a:p>
        </p:txBody>
      </p:sp>
      <p:sp>
        <p:nvSpPr>
          <p:cNvPr id="3" name="Объект 2"/>
          <p:cNvSpPr>
            <a:spLocks noGrp="1"/>
          </p:cNvSpPr>
          <p:nvPr>
            <p:ph idx="1"/>
          </p:nvPr>
        </p:nvSpPr>
        <p:spPr>
          <a:xfrm>
            <a:off x="5076056" y="1268760"/>
            <a:ext cx="3888432" cy="5904656"/>
          </a:xfrm>
        </p:spPr>
        <p:txBody>
          <a:bodyPr>
            <a:normAutofit fontScale="70000" lnSpcReduction="20000"/>
          </a:bodyPr>
          <a:lstStyle/>
          <a:p>
            <a:pPr marL="0" indent="0">
              <a:buNone/>
            </a:pPr>
            <a:r>
              <a:rPr lang="ru-RU" dirty="0" smtClean="0"/>
              <a:t>7 сентября 1943 года 92-й истребительно-противотанковый артиллерийский полк из состава 6-й отдельной истребительно-противотанковой артиллерийской бригады резерва Верховного Главнокомандования полковника Балашова Г.И., взаимодействуя с 223-им казачьим полком, к исходу дня вышел на рубеж Новая-</a:t>
            </a:r>
            <a:r>
              <a:rPr lang="ru-RU" dirty="0" err="1" smtClean="0"/>
              <a:t>Ласпа</a:t>
            </a:r>
            <a:r>
              <a:rPr lang="ru-RU" dirty="0" smtClean="0"/>
              <a:t>- </a:t>
            </a:r>
            <a:r>
              <a:rPr lang="ru-RU" dirty="0" err="1" smtClean="0"/>
              <a:t>Белокаменка</a:t>
            </a:r>
            <a:r>
              <a:rPr lang="ru-RU" dirty="0" smtClean="0"/>
              <a:t>. Противник рассчитывал с наступлением темноты задержать наступление частей.   </a:t>
            </a:r>
          </a:p>
          <a:p>
            <a:pPr marL="0" indent="0">
              <a:buNone/>
            </a:pPr>
            <a:r>
              <a:rPr lang="ru-RU" sz="2200" dirty="0">
                <a:solidFill>
                  <a:srgbClr val="292934"/>
                </a:solidFill>
                <a:ea typeface="+mj-ea"/>
                <a:cs typeface="+mj-cs"/>
              </a:rPr>
              <a:t>Ф. </a:t>
            </a:r>
            <a:r>
              <a:rPr lang="ru-RU" sz="2200" dirty="0" smtClean="0">
                <a:solidFill>
                  <a:srgbClr val="292934"/>
                </a:solidFill>
                <a:ea typeface="+mj-ea"/>
                <a:cs typeface="+mj-cs"/>
              </a:rPr>
              <a:t>Р-6157/24.1651-2.5.17</a:t>
            </a:r>
            <a:r>
              <a:rPr lang="ru-RU" sz="2200" dirty="0">
                <a:solidFill>
                  <a:srgbClr val="292934"/>
                </a:solidFill>
                <a:ea typeface="+mj-ea"/>
                <a:cs typeface="+mj-cs"/>
              </a:rPr>
              <a:t>/</a:t>
            </a:r>
            <a:br>
              <a:rPr lang="ru-RU" sz="2200" dirty="0">
                <a:solidFill>
                  <a:srgbClr val="292934"/>
                </a:solidFill>
                <a:ea typeface="+mj-ea"/>
                <a:cs typeface="+mj-cs"/>
              </a:rPr>
            </a:br>
            <a:endParaRPr lang="ru-RU" sz="2200" dirty="0"/>
          </a:p>
        </p:txBody>
      </p:sp>
      <p:pic>
        <p:nvPicPr>
          <p:cNvPr id="4" name="Рисунок 3"/>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23528" y="1124744"/>
            <a:ext cx="4608512" cy="5544616"/>
          </a:xfrm>
          <a:prstGeom prst="rect">
            <a:avLst/>
          </a:prstGeom>
        </p:spPr>
      </p:pic>
    </p:spTree>
    <p:extLst>
      <p:ext uri="{BB962C8B-B14F-4D97-AF65-F5344CB8AC3E}">
        <p14:creationId xmlns:p14="http://schemas.microsoft.com/office/powerpoint/2010/main" val="752523865"/>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Документальные материалы:</a:t>
            </a:r>
            <a:endParaRPr lang="ru-RU" dirty="0"/>
          </a:p>
        </p:txBody>
      </p:sp>
      <p:sp>
        <p:nvSpPr>
          <p:cNvPr id="3" name="Объект 2"/>
          <p:cNvSpPr>
            <a:spLocks noGrp="1"/>
          </p:cNvSpPr>
          <p:nvPr>
            <p:ph idx="1"/>
          </p:nvPr>
        </p:nvSpPr>
        <p:spPr/>
        <p:txBody>
          <a:bodyPr>
            <a:normAutofit fontScale="70000" lnSpcReduction="20000"/>
          </a:bodyPr>
          <a:lstStyle/>
          <a:p>
            <a:r>
              <a:rPr lang="ru-RU" dirty="0" smtClean="0"/>
              <a:t>Скан копии оригиналов фотографий памятников установленных на братских могилах воинов погибших освобождая </a:t>
            </a:r>
            <a:r>
              <a:rPr lang="ru-RU" dirty="0" err="1" smtClean="0"/>
              <a:t>Тельмановский</a:t>
            </a:r>
            <a:r>
              <a:rPr lang="ru-RU" dirty="0" smtClean="0"/>
              <a:t> район от немецко-фашистских захватчиков.</a:t>
            </a:r>
          </a:p>
          <a:p>
            <a:pPr>
              <a:lnSpc>
                <a:spcPct val="115000"/>
              </a:lnSpc>
              <a:spcAft>
                <a:spcPts val="0"/>
              </a:spcAft>
            </a:pPr>
            <a:r>
              <a:rPr lang="ru-RU" dirty="0" smtClean="0"/>
              <a:t> </a:t>
            </a:r>
            <a:r>
              <a:rPr lang="ru-RU" dirty="0" smtClean="0">
                <a:ea typeface="Calibri"/>
                <a:cs typeface="Times New Roman"/>
              </a:rPr>
              <a:t>Паспорта </a:t>
            </a:r>
            <a:r>
              <a:rPr lang="ru-RU" dirty="0">
                <a:ea typeface="Calibri"/>
                <a:cs typeface="Times New Roman"/>
              </a:rPr>
              <a:t>«Памятников истории и культуры (недвижимые) УССР»;</a:t>
            </a:r>
          </a:p>
          <a:p>
            <a:pPr>
              <a:lnSpc>
                <a:spcPct val="115000"/>
              </a:lnSpc>
              <a:spcAft>
                <a:spcPts val="0"/>
              </a:spcAft>
            </a:pPr>
            <a:r>
              <a:rPr lang="ru-RU" dirty="0" smtClean="0">
                <a:ea typeface="Calibri"/>
                <a:cs typeface="Times New Roman"/>
              </a:rPr>
              <a:t>В.Ф</a:t>
            </a:r>
            <a:r>
              <a:rPr lang="ru-RU" dirty="0">
                <a:ea typeface="Calibri"/>
                <a:cs typeface="Times New Roman"/>
              </a:rPr>
              <a:t>. Толубко, Н.И. </a:t>
            </a:r>
            <a:r>
              <a:rPr lang="ru-RU" dirty="0" err="1">
                <a:ea typeface="Calibri"/>
                <a:cs typeface="Times New Roman"/>
              </a:rPr>
              <a:t>Барышев</a:t>
            </a:r>
            <a:r>
              <a:rPr lang="ru-RU" dirty="0">
                <a:ea typeface="Calibri"/>
                <a:cs typeface="Times New Roman"/>
              </a:rPr>
              <a:t>. /На южном фронте/М.1973г.</a:t>
            </a:r>
          </a:p>
          <a:p>
            <a:pPr>
              <a:lnSpc>
                <a:spcPct val="115000"/>
              </a:lnSpc>
              <a:spcAft>
                <a:spcPts val="0"/>
              </a:spcAft>
            </a:pPr>
            <a:r>
              <a:rPr lang="ru-RU" dirty="0" smtClean="0">
                <a:ea typeface="Calibri"/>
                <a:cs typeface="Times New Roman"/>
              </a:rPr>
              <a:t>Твои </a:t>
            </a:r>
            <a:r>
              <a:rPr lang="ru-RU" dirty="0">
                <a:ea typeface="Calibri"/>
                <a:cs typeface="Times New Roman"/>
              </a:rPr>
              <a:t>освободители Донбасс. Изд. /Донбасс/. Донбасс.1973 г</a:t>
            </a:r>
            <a:r>
              <a:rPr lang="ru-RU" dirty="0" smtClean="0">
                <a:ea typeface="Calibri"/>
                <a:cs typeface="Times New Roman"/>
              </a:rPr>
              <a:t>.</a:t>
            </a:r>
          </a:p>
          <a:p>
            <a:pPr>
              <a:lnSpc>
                <a:spcPct val="115000"/>
              </a:lnSpc>
              <a:spcAft>
                <a:spcPts val="0"/>
              </a:spcAft>
            </a:pPr>
            <a:r>
              <a:rPr lang="ru-RU" sz="3100" dirty="0" smtClean="0">
                <a:solidFill>
                  <a:srgbClr val="292934"/>
                </a:solidFill>
                <a:ea typeface="+mj-ea"/>
                <a:cs typeface="+mj-cs"/>
              </a:rPr>
              <a:t>Архивный отдел администрации Тельмановского района </a:t>
            </a:r>
          </a:p>
          <a:p>
            <a:pPr>
              <a:lnSpc>
                <a:spcPct val="115000"/>
              </a:lnSpc>
              <a:spcAft>
                <a:spcPts val="0"/>
              </a:spcAft>
            </a:pPr>
            <a:r>
              <a:rPr lang="ru-RU" sz="3100" dirty="0" smtClean="0">
                <a:solidFill>
                  <a:srgbClr val="292934"/>
                </a:solidFill>
                <a:ea typeface="+mj-ea"/>
                <a:cs typeface="+mj-cs"/>
              </a:rPr>
              <a:t>Ф</a:t>
            </a:r>
            <a:r>
              <a:rPr lang="ru-RU" sz="3100" dirty="0">
                <a:solidFill>
                  <a:srgbClr val="292934"/>
                </a:solidFill>
                <a:ea typeface="+mj-ea"/>
                <a:cs typeface="+mj-cs"/>
              </a:rPr>
              <a:t>. </a:t>
            </a:r>
            <a:r>
              <a:rPr lang="ru-RU" sz="3100" dirty="0" smtClean="0">
                <a:solidFill>
                  <a:srgbClr val="292934"/>
                </a:solidFill>
                <a:ea typeface="+mj-ea"/>
                <a:cs typeface="+mj-cs"/>
              </a:rPr>
              <a:t>Р-6157</a:t>
            </a:r>
            <a:r>
              <a:rPr lang="ru-RU" sz="3100" dirty="0">
                <a:solidFill>
                  <a:srgbClr val="292934"/>
                </a:solidFill>
                <a:ea typeface="+mj-ea"/>
                <a:cs typeface="+mj-cs"/>
              </a:rPr>
              <a:t/>
            </a:r>
            <a:br>
              <a:rPr lang="ru-RU" sz="3100" dirty="0">
                <a:solidFill>
                  <a:srgbClr val="292934"/>
                </a:solidFill>
                <a:ea typeface="+mj-ea"/>
                <a:cs typeface="+mj-cs"/>
              </a:rPr>
            </a:br>
            <a:endParaRPr lang="ru-RU" sz="3100" dirty="0">
              <a:ea typeface="Calibri"/>
              <a:cs typeface="Times New Roman"/>
            </a:endParaRPr>
          </a:p>
          <a:p>
            <a:endParaRPr lang="ru-RU" dirty="0"/>
          </a:p>
        </p:txBody>
      </p:sp>
    </p:spTree>
    <p:extLst>
      <p:ext uri="{BB962C8B-B14F-4D97-AF65-F5344CB8AC3E}">
        <p14:creationId xmlns:p14="http://schemas.microsoft.com/office/powerpoint/2010/main" val="53076642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4032448" cy="6466730"/>
          </a:xfrm>
        </p:spPr>
        <p:txBody>
          <a:bodyPr>
            <a:normAutofit/>
          </a:bodyPr>
          <a:lstStyle/>
          <a:p>
            <a:pPr lvl="0" algn="l">
              <a:spcBef>
                <a:spcPct val="20000"/>
              </a:spcBef>
            </a:pPr>
            <a:r>
              <a:rPr lang="ru-RU" sz="2400" dirty="0" smtClean="0">
                <a:solidFill>
                  <a:srgbClr val="292934"/>
                </a:solidFill>
                <a:ea typeface="+mn-ea"/>
                <a:cs typeface="+mn-cs"/>
              </a:rPr>
              <a:t>Фрагмент памятника на братской могиле и памятник односельчанам.</a:t>
            </a:r>
            <a:br>
              <a:rPr lang="ru-RU" sz="2400" dirty="0" smtClean="0">
                <a:solidFill>
                  <a:srgbClr val="292934"/>
                </a:solidFill>
                <a:ea typeface="+mn-ea"/>
                <a:cs typeface="+mn-cs"/>
              </a:rPr>
            </a:br>
            <a:r>
              <a:rPr lang="ru-RU" sz="2400" dirty="0" smtClean="0">
                <a:solidFill>
                  <a:srgbClr val="292934"/>
                </a:solidFill>
                <a:ea typeface="+mn-ea"/>
                <a:cs typeface="+mn-cs"/>
              </a:rPr>
              <a:t>У Дома культуры.</a:t>
            </a:r>
            <a:br>
              <a:rPr lang="ru-RU" sz="2400" dirty="0" smtClean="0">
                <a:solidFill>
                  <a:srgbClr val="292934"/>
                </a:solidFill>
                <a:ea typeface="+mn-ea"/>
                <a:cs typeface="+mn-cs"/>
              </a:rPr>
            </a:br>
            <a:r>
              <a:rPr lang="ru-RU" sz="2400" dirty="0" smtClean="0">
                <a:solidFill>
                  <a:srgbClr val="292934"/>
                </a:solidFill>
                <a:ea typeface="+mn-ea"/>
                <a:cs typeface="+mn-cs"/>
              </a:rPr>
              <a:t>Дата сьемки 1976.</a:t>
            </a:r>
            <a:r>
              <a:rPr lang="ru-RU" sz="2400" dirty="0">
                <a:solidFill>
                  <a:srgbClr val="292934"/>
                </a:solidFill>
                <a:ea typeface="+mn-ea"/>
                <a:cs typeface="+mn-cs"/>
              </a:rPr>
              <a:t/>
            </a:r>
            <a:br>
              <a:rPr lang="ru-RU" sz="2400" dirty="0">
                <a:solidFill>
                  <a:srgbClr val="292934"/>
                </a:solidFill>
                <a:ea typeface="+mn-ea"/>
                <a:cs typeface="+mn-cs"/>
              </a:rPr>
            </a:br>
            <a:r>
              <a:rPr lang="ru-RU" sz="1400" dirty="0">
                <a:solidFill>
                  <a:srgbClr val="292934"/>
                </a:solidFill>
                <a:ea typeface="+mn-ea"/>
                <a:cs typeface="+mn-cs"/>
              </a:rPr>
              <a:t>Ф. </a:t>
            </a:r>
            <a:r>
              <a:rPr lang="ru-RU" sz="1400" dirty="0" smtClean="0">
                <a:solidFill>
                  <a:srgbClr val="292934"/>
                </a:solidFill>
                <a:ea typeface="+mn-ea"/>
                <a:cs typeface="+mn-cs"/>
              </a:rPr>
              <a:t>Р-6157/24.1657-2.5.17</a:t>
            </a:r>
            <a:r>
              <a:rPr lang="ru-RU" sz="1400" dirty="0">
                <a:solidFill>
                  <a:srgbClr val="292934"/>
                </a:solidFill>
                <a:ea typeface="+mn-ea"/>
                <a:cs typeface="+mn-cs"/>
              </a:rPr>
              <a:t>/</a:t>
            </a:r>
            <a:br>
              <a:rPr lang="ru-RU" sz="1400" dirty="0">
                <a:solidFill>
                  <a:srgbClr val="292934"/>
                </a:solidFill>
                <a:ea typeface="+mn-ea"/>
                <a:cs typeface="+mn-cs"/>
              </a:rPr>
            </a:br>
            <a:endParaRPr lang="ru-RU" sz="1400" dirty="0"/>
          </a:p>
        </p:txBody>
      </p:sp>
      <p:pic>
        <p:nvPicPr>
          <p:cNvPr id="4" name="Объект 3"/>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995937" y="188640"/>
            <a:ext cx="4675097" cy="6322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717428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2400" dirty="0" err="1" smtClean="0">
                <a:solidFill>
                  <a:srgbClr val="FF0000"/>
                </a:solidFill>
              </a:rPr>
              <a:t>Тельмановский</a:t>
            </a:r>
            <a:r>
              <a:rPr lang="ru-RU" sz="2400" dirty="0" smtClean="0">
                <a:solidFill>
                  <a:srgbClr val="FF0000"/>
                </a:solidFill>
              </a:rPr>
              <a:t> поселковый совет</a:t>
            </a:r>
            <a:br>
              <a:rPr lang="ru-RU" sz="2400" dirty="0" smtClean="0">
                <a:solidFill>
                  <a:srgbClr val="FF0000"/>
                </a:solidFill>
              </a:rPr>
            </a:br>
            <a:r>
              <a:rPr lang="ru-RU" sz="2400" dirty="0" err="1" smtClean="0">
                <a:solidFill>
                  <a:srgbClr val="FF0000"/>
                </a:solidFill>
              </a:rPr>
              <a:t>пгт</a:t>
            </a:r>
            <a:r>
              <a:rPr lang="ru-RU" sz="2400" dirty="0" smtClean="0">
                <a:solidFill>
                  <a:srgbClr val="FF0000"/>
                </a:solidFill>
              </a:rPr>
              <a:t>. Тельманово</a:t>
            </a:r>
            <a:br>
              <a:rPr lang="ru-RU" sz="2400" dirty="0" smtClean="0">
                <a:solidFill>
                  <a:srgbClr val="FF0000"/>
                </a:solidFill>
              </a:rPr>
            </a:br>
            <a:r>
              <a:rPr lang="ru-RU" sz="2400" dirty="0" smtClean="0">
                <a:solidFill>
                  <a:srgbClr val="FF0000"/>
                </a:solidFill>
              </a:rPr>
              <a:t>«Братская могила советских воинов»</a:t>
            </a:r>
            <a:endParaRPr lang="ru-RU" sz="2400" dirty="0">
              <a:solidFill>
                <a:srgbClr val="FF0000"/>
              </a:solidFill>
            </a:endParaRPr>
          </a:p>
        </p:txBody>
      </p:sp>
      <p:sp>
        <p:nvSpPr>
          <p:cNvPr id="3" name="Объект 2"/>
          <p:cNvSpPr>
            <a:spLocks noGrp="1"/>
          </p:cNvSpPr>
          <p:nvPr>
            <p:ph idx="1"/>
          </p:nvPr>
        </p:nvSpPr>
        <p:spPr>
          <a:xfrm>
            <a:off x="107504" y="1124744"/>
            <a:ext cx="4104456" cy="5616624"/>
          </a:xfrm>
        </p:spPr>
        <p:txBody>
          <a:bodyPr>
            <a:normAutofit fontScale="62500" lnSpcReduction="20000"/>
          </a:bodyPr>
          <a:lstStyle/>
          <a:p>
            <a:pPr marL="0" indent="0">
              <a:buNone/>
            </a:pPr>
            <a:r>
              <a:rPr lang="ru-RU" dirty="0" smtClean="0"/>
              <a:t>Войска </a:t>
            </a:r>
            <a:r>
              <a:rPr lang="ru-RU" dirty="0"/>
              <a:t>Ю</a:t>
            </a:r>
            <a:r>
              <a:rPr lang="ru-RU" dirty="0" smtClean="0"/>
              <a:t>жного фронта, развивая наступление на мелитопольском направлении, перешли к преследованию отступающего противника на территории Донбасса.</a:t>
            </a:r>
          </a:p>
          <a:p>
            <a:pPr marL="0" indent="0">
              <a:buNone/>
            </a:pPr>
            <a:r>
              <a:rPr lang="ru-RU" dirty="0" smtClean="0"/>
              <a:t> 8 сентября части 4-го гвардейского механизированного и 4-го гвардейского кавалерийского корпусов во взаимодействии с пехотными частями 347-й дивизии после упорного боя на окраине поселка Тельманово вошли в поселок. </a:t>
            </a:r>
          </a:p>
          <a:p>
            <a:pPr marL="0" indent="0">
              <a:buNone/>
            </a:pPr>
            <a:r>
              <a:rPr lang="ru-RU" dirty="0" smtClean="0"/>
              <a:t>В ходе боя погибло 78 советских воинов. Установлено фамилии 68. </a:t>
            </a:r>
          </a:p>
          <a:p>
            <a:pPr marL="0" indent="0">
              <a:buNone/>
            </a:pPr>
            <a:r>
              <a:rPr lang="ru-RU" dirty="0" smtClean="0"/>
              <a:t>В 1958 году на братской могиле установлен памятник.   </a:t>
            </a:r>
          </a:p>
          <a:p>
            <a:pPr marL="0" indent="0">
              <a:buNone/>
            </a:pPr>
            <a:r>
              <a:rPr lang="ru-RU" sz="2200" dirty="0">
                <a:solidFill>
                  <a:srgbClr val="292934"/>
                </a:solidFill>
                <a:ea typeface="+mj-ea"/>
                <a:cs typeface="+mj-cs"/>
              </a:rPr>
              <a:t>Ф. </a:t>
            </a:r>
            <a:r>
              <a:rPr lang="ru-RU" sz="2200" dirty="0" smtClean="0">
                <a:solidFill>
                  <a:srgbClr val="292934"/>
                </a:solidFill>
                <a:ea typeface="+mj-ea"/>
                <a:cs typeface="+mj-cs"/>
              </a:rPr>
              <a:t>Р-6157/24.1657-2.5.17</a:t>
            </a:r>
            <a:r>
              <a:rPr lang="ru-RU" sz="2200" dirty="0">
                <a:solidFill>
                  <a:srgbClr val="292934"/>
                </a:solidFill>
                <a:ea typeface="+mj-ea"/>
                <a:cs typeface="+mj-cs"/>
              </a:rPr>
              <a:t>/</a:t>
            </a:r>
            <a:br>
              <a:rPr lang="ru-RU" sz="2200" dirty="0">
                <a:solidFill>
                  <a:srgbClr val="292934"/>
                </a:solidFill>
                <a:ea typeface="+mj-ea"/>
                <a:cs typeface="+mj-cs"/>
              </a:rPr>
            </a:br>
            <a:endParaRPr lang="ru-RU" sz="2200" dirty="0"/>
          </a:p>
        </p:txBody>
      </p:sp>
      <p:pic>
        <p:nvPicPr>
          <p:cNvPr id="5" name="Рисунок 4"/>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4211960" y="1268760"/>
            <a:ext cx="4464496" cy="5301208"/>
          </a:xfrm>
          <a:prstGeom prst="rect">
            <a:avLst/>
          </a:prstGeom>
        </p:spPr>
      </p:pic>
    </p:spTree>
    <p:extLst>
      <p:ext uri="{BB962C8B-B14F-4D97-AF65-F5344CB8AC3E}">
        <p14:creationId xmlns:p14="http://schemas.microsoft.com/office/powerpoint/2010/main" val="2517631268"/>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2400" dirty="0" err="1">
                <a:solidFill>
                  <a:srgbClr val="FF0000"/>
                </a:solidFill>
              </a:rPr>
              <a:t>п</a:t>
            </a:r>
            <a:r>
              <a:rPr lang="ru-RU" sz="2400" dirty="0" err="1" smtClean="0">
                <a:solidFill>
                  <a:srgbClr val="FF0000"/>
                </a:solidFill>
              </a:rPr>
              <a:t>гт</a:t>
            </a:r>
            <a:r>
              <a:rPr lang="ru-RU" sz="2400" dirty="0" smtClean="0">
                <a:solidFill>
                  <a:srgbClr val="FF0000"/>
                </a:solidFill>
              </a:rPr>
              <a:t>. Тельманово </a:t>
            </a:r>
            <a:br>
              <a:rPr lang="ru-RU" sz="2400" dirty="0" smtClean="0">
                <a:solidFill>
                  <a:srgbClr val="FF0000"/>
                </a:solidFill>
              </a:rPr>
            </a:br>
            <a:r>
              <a:rPr lang="ru-RU" sz="2400" dirty="0" smtClean="0">
                <a:solidFill>
                  <a:srgbClr val="FF0000"/>
                </a:solidFill>
              </a:rPr>
              <a:t>«Братская могила советских воинов и памятник односельчанам»</a:t>
            </a:r>
            <a:endParaRPr lang="ru-RU" sz="2400" dirty="0">
              <a:solidFill>
                <a:srgbClr val="FF0000"/>
              </a:solidFill>
            </a:endParaRPr>
          </a:p>
        </p:txBody>
      </p:sp>
      <p:sp>
        <p:nvSpPr>
          <p:cNvPr id="3" name="Объект 2"/>
          <p:cNvSpPr>
            <a:spLocks noGrp="1"/>
          </p:cNvSpPr>
          <p:nvPr>
            <p:ph idx="1"/>
          </p:nvPr>
        </p:nvSpPr>
        <p:spPr>
          <a:xfrm>
            <a:off x="457200" y="5445224"/>
            <a:ext cx="8229600" cy="1584176"/>
          </a:xfrm>
        </p:spPr>
        <p:txBody>
          <a:bodyPr>
            <a:normAutofit fontScale="62500" lnSpcReduction="20000"/>
          </a:bodyPr>
          <a:lstStyle/>
          <a:p>
            <a:pPr marL="0" indent="0">
              <a:buNone/>
            </a:pPr>
            <a:r>
              <a:rPr lang="ru-RU" dirty="0" smtClean="0"/>
              <a:t> </a:t>
            </a:r>
          </a:p>
          <a:p>
            <a:pPr marL="0" indent="0">
              <a:buNone/>
            </a:pPr>
            <a:r>
              <a:rPr lang="ru-RU" dirty="0" smtClean="0"/>
              <a:t>Сотни </a:t>
            </a:r>
            <a:r>
              <a:rPr lang="ru-RU" dirty="0" err="1" smtClean="0"/>
              <a:t>тельмановцев</a:t>
            </a:r>
            <a:r>
              <a:rPr lang="ru-RU" dirty="0" smtClean="0"/>
              <a:t> воевали на фронтах Великой Отечественной войны. Многие из них погибли. В 1970 году в честь советских воинов, установлен памятник.  </a:t>
            </a:r>
          </a:p>
          <a:p>
            <a:pPr marL="0" indent="0">
              <a:buNone/>
            </a:pPr>
            <a:r>
              <a:rPr lang="ru-RU" sz="2200" dirty="0">
                <a:solidFill>
                  <a:srgbClr val="292934"/>
                </a:solidFill>
                <a:ea typeface="+mj-ea"/>
                <a:cs typeface="+mj-cs"/>
              </a:rPr>
              <a:t>Ф. </a:t>
            </a:r>
            <a:r>
              <a:rPr lang="ru-RU" sz="2200" dirty="0" smtClean="0">
                <a:solidFill>
                  <a:srgbClr val="292934"/>
                </a:solidFill>
                <a:ea typeface="+mj-ea"/>
                <a:cs typeface="+mj-cs"/>
              </a:rPr>
              <a:t>Р-6157/24.1652-2.5.17</a:t>
            </a:r>
            <a:r>
              <a:rPr lang="ru-RU" sz="2200" dirty="0">
                <a:solidFill>
                  <a:srgbClr val="292934"/>
                </a:solidFill>
                <a:ea typeface="+mj-ea"/>
                <a:cs typeface="+mj-cs"/>
              </a:rPr>
              <a:t>/</a:t>
            </a:r>
            <a:br>
              <a:rPr lang="ru-RU" sz="2200" dirty="0">
                <a:solidFill>
                  <a:srgbClr val="292934"/>
                </a:solidFill>
                <a:ea typeface="+mj-ea"/>
                <a:cs typeface="+mj-cs"/>
              </a:rPr>
            </a:br>
            <a:endParaRPr lang="ru-RU" sz="2200" dirty="0"/>
          </a:p>
        </p:txBody>
      </p:sp>
      <p:pic>
        <p:nvPicPr>
          <p:cNvPr id="5" name="Рисунок 4"/>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499992" y="1124744"/>
            <a:ext cx="4237355" cy="4289943"/>
          </a:xfrm>
          <a:prstGeom prst="rect">
            <a:avLst/>
          </a:prstGeom>
        </p:spPr>
      </p:pic>
      <p:pic>
        <p:nvPicPr>
          <p:cNvPr id="6" name="Рисунок 5"/>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683568" y="1035336"/>
            <a:ext cx="3456384" cy="4468757"/>
          </a:xfrm>
          <a:prstGeom prst="rect">
            <a:avLst/>
          </a:prstGeom>
        </p:spPr>
      </p:pic>
    </p:spTree>
    <p:extLst>
      <p:ext uri="{BB962C8B-B14F-4D97-AF65-F5344CB8AC3E}">
        <p14:creationId xmlns:p14="http://schemas.microsoft.com/office/powerpoint/2010/main" val="271614222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rgbClr val="FF0000"/>
                </a:solidFill>
                <a:latin typeface="+mn-lt"/>
              </a:rPr>
              <a:t>Михайловский сельский совет. </a:t>
            </a:r>
            <a:r>
              <a:rPr lang="ru-RU" sz="2800" dirty="0">
                <a:solidFill>
                  <a:srgbClr val="FF0000"/>
                </a:solidFill>
                <a:latin typeface="+mn-lt"/>
              </a:rPr>
              <a:t/>
            </a:r>
            <a:br>
              <a:rPr lang="ru-RU" sz="2800" dirty="0">
                <a:solidFill>
                  <a:srgbClr val="FF0000"/>
                </a:solidFill>
                <a:latin typeface="+mn-lt"/>
              </a:rPr>
            </a:br>
            <a:r>
              <a:rPr lang="ru-RU" sz="2800" dirty="0" smtClean="0">
                <a:solidFill>
                  <a:srgbClr val="FF0000"/>
                </a:solidFill>
                <a:latin typeface="+mn-lt"/>
              </a:rPr>
              <a:t>с. </a:t>
            </a:r>
            <a:r>
              <a:rPr lang="ru-RU" sz="2800" dirty="0" err="1" smtClean="0">
                <a:solidFill>
                  <a:srgbClr val="FF0000"/>
                </a:solidFill>
                <a:latin typeface="+mn-lt"/>
              </a:rPr>
              <a:t>Радянское</a:t>
            </a:r>
            <a:r>
              <a:rPr lang="ru-RU" sz="2800" dirty="0" smtClean="0">
                <a:solidFill>
                  <a:srgbClr val="FF0000"/>
                </a:solidFill>
                <a:latin typeface="+mn-lt"/>
              </a:rPr>
              <a:t> «Братская могила советских воинов и памятник односельчанам» </a:t>
            </a:r>
            <a:endParaRPr lang="ru-RU" sz="2800" dirty="0">
              <a:solidFill>
                <a:srgbClr val="FF0000"/>
              </a:solidFill>
              <a:latin typeface="+mn-lt"/>
            </a:endParaRPr>
          </a:p>
        </p:txBody>
      </p:sp>
      <p:pic>
        <p:nvPicPr>
          <p:cNvPr id="3" name="Рисунок 2"/>
          <p:cNvPicPr>
            <a:picLocks noChangeAspect="1"/>
          </p:cNvPicPr>
          <p:nvPr/>
        </p:nvPicPr>
        <p:blipFill rotWithShape="1">
          <a:blip r:embed="rId2" cstate="email">
            <a:extLst>
              <a:ext uri="{28A0092B-C50C-407E-A947-70E740481C1C}">
                <a14:useLocalDpi xmlns:a14="http://schemas.microsoft.com/office/drawing/2010/main"/>
              </a:ext>
            </a:extLst>
          </a:blip>
          <a:srcRect b="-9024"/>
          <a:stretch/>
        </p:blipFill>
        <p:spPr>
          <a:xfrm>
            <a:off x="539552" y="1484783"/>
            <a:ext cx="8280920" cy="4553409"/>
          </a:xfrm>
          <a:prstGeom prst="rect">
            <a:avLst/>
          </a:prstGeom>
        </p:spPr>
      </p:pic>
      <p:sp>
        <p:nvSpPr>
          <p:cNvPr id="4" name="TextBox 3"/>
          <p:cNvSpPr txBox="1"/>
          <p:nvPr/>
        </p:nvSpPr>
        <p:spPr>
          <a:xfrm>
            <a:off x="8218" y="5805264"/>
            <a:ext cx="9178154" cy="1138773"/>
          </a:xfrm>
          <a:prstGeom prst="rect">
            <a:avLst/>
          </a:prstGeom>
          <a:noFill/>
        </p:spPr>
        <p:txBody>
          <a:bodyPr wrap="none" rtlCol="0">
            <a:spAutoFit/>
          </a:bodyPr>
          <a:lstStyle/>
          <a:p>
            <a:r>
              <a:rPr lang="ru-RU" dirty="0" smtClean="0"/>
              <a:t>Памятник на братской могиле советских воинов и памятник односельчанам. В центре села.</a:t>
            </a:r>
          </a:p>
          <a:p>
            <a:r>
              <a:rPr lang="ru-RU" dirty="0" smtClean="0"/>
              <a:t> Дата сьемки: 1976 год</a:t>
            </a:r>
          </a:p>
          <a:p>
            <a:r>
              <a:rPr lang="ru-RU" sz="1400" dirty="0">
                <a:solidFill>
                  <a:srgbClr val="292934"/>
                </a:solidFill>
                <a:ea typeface="+mj-ea"/>
                <a:cs typeface="+mj-cs"/>
              </a:rPr>
              <a:t>Ф. </a:t>
            </a:r>
            <a:r>
              <a:rPr lang="ru-RU" sz="1400" dirty="0" smtClean="0">
                <a:solidFill>
                  <a:srgbClr val="292934"/>
                </a:solidFill>
                <a:ea typeface="+mj-ea"/>
                <a:cs typeface="+mj-cs"/>
              </a:rPr>
              <a:t>Р-6157/2.4….2.5.17</a:t>
            </a:r>
            <a:r>
              <a:rPr lang="ru-RU" sz="1400" dirty="0">
                <a:solidFill>
                  <a:srgbClr val="292934"/>
                </a:solidFill>
                <a:ea typeface="+mj-ea"/>
                <a:cs typeface="+mj-cs"/>
              </a:rPr>
              <a:t>/</a:t>
            </a:r>
            <a:br>
              <a:rPr lang="ru-RU" sz="1400" dirty="0">
                <a:solidFill>
                  <a:srgbClr val="292934"/>
                </a:solidFill>
                <a:ea typeface="+mj-ea"/>
                <a:cs typeface="+mj-cs"/>
              </a:rPr>
            </a:br>
            <a:endParaRPr lang="ru-RU" dirty="0"/>
          </a:p>
        </p:txBody>
      </p:sp>
    </p:spTree>
    <p:extLst>
      <p:ext uri="{BB962C8B-B14F-4D97-AF65-F5344CB8AC3E}">
        <p14:creationId xmlns:p14="http://schemas.microsoft.com/office/powerpoint/2010/main" val="165716407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Тема Office">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2277</TotalTime>
  <Words>2805</Words>
  <Application>Microsoft Office PowerPoint</Application>
  <PresentationFormat>Экран (4:3)</PresentationFormat>
  <Paragraphs>202</Paragraphs>
  <Slides>52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Памятник - свидетельство мужества и героизма советских воинов, проявленных в годы Великой отечественной войны</vt:lpstr>
      <vt:lpstr>Презентация PowerPoint</vt:lpstr>
      <vt:lpstr>Презентация PowerPoint</vt:lpstr>
      <vt:lpstr>«Братская могила советских воинов и памятник односельчанам» пгт. Тельманово, у районного Дома культуры</vt:lpstr>
      <vt:lpstr>Презентация PowerPoint</vt:lpstr>
      <vt:lpstr>Фрагмент памятника на братской могиле и памятник односельчанам. У Дома культуры. Дата сьемки 1976. Ф. Р-6157/24.1657-2.5.17/ </vt:lpstr>
      <vt:lpstr>Тельмановский поселковый совет пгт. Тельманово «Братская могила советских воинов»</vt:lpstr>
      <vt:lpstr>пгт. Тельманово  «Братская могила советских воинов и памятник односельчанам»</vt:lpstr>
      <vt:lpstr>Михайловский сельский совет.  с. Радянское «Братская могила советских воинов и памятник односельчанам» </vt:lpstr>
      <vt:lpstr>Презентация PowerPoint</vt:lpstr>
      <vt:lpstr>Презентация PowerPoint</vt:lpstr>
      <vt:lpstr>Михайловский совет. с. Зори «Братская могила советским воинам и памятник односельчанам»</vt:lpstr>
      <vt:lpstr>Презентация PowerPoint</vt:lpstr>
      <vt:lpstr>Презентация PowerPoint</vt:lpstr>
      <vt:lpstr>с. Новоалександровка  «Братская могила советским воинам и памятник односельчанам» </vt:lpstr>
      <vt:lpstr>На прямоугольном постаменте скульптура солдата со знаменем в руке. На постаменте надпись: «Вечная слава героям, павшим в боях за свободу и независимость нашей Родины»  Ф. Р-6157/2.4.1640-2.5.17/ </vt:lpstr>
      <vt:lpstr>Презентация PowerPoint</vt:lpstr>
      <vt:lpstr>с. Садки  «Братская могила советских воинов и памятник односельчанам»</vt:lpstr>
      <vt:lpstr>На прямоугольном постаменте скульптура двух солдат. Один с вытянутой рукой устремлен вперед, второй раненый у его ног. Ф. Р-6157/2.4.1641-2.5.17/ </vt:lpstr>
      <vt:lpstr>Презентация PowerPoint</vt:lpstr>
      <vt:lpstr>с. Михайловка  «Братская могила советских воинов и памятник односельчанам» </vt:lpstr>
      <vt:lpstr>Презентация PowerPoint</vt:lpstr>
      <vt:lpstr>Презентация PowerPoint</vt:lpstr>
      <vt:lpstr>с. Зеленый Гай «Братская могила советских воинов и памятник односельчанам» </vt:lpstr>
      <vt:lpstr>Презентация PowerPoint</vt:lpstr>
      <vt:lpstr>Рядом обелиск в честь односельчан погибших на фронтах Великой Отечественной войны.  Фото сделано в 1978 году. Ф. Р-6157/2.4.1643-2.5.17/ </vt:lpstr>
      <vt:lpstr>с. Греково-Александровка  «Братская могила героев гражданкой войны, советских воинов и памятник односельчанам» </vt:lpstr>
      <vt:lpstr>Презентация PowerPoint</vt:lpstr>
      <vt:lpstr>Многие жители села воевали на разных фронтах Великой Отечественной войны. Погибли 67 человек в боях с немецко-фашистскими захватчиками. В 1962 году, на братской могиле гражданской войны, установлен обелиск павшим за освобождение села советским воинам. В этом  же году установлен памятник воинам односельчанам.   Ф. Р-6157/24.1618-2.5.17/ </vt:lpstr>
      <vt:lpstr>Кузнецово-Михайловский сельский совет.  с. Кузнецово-Михайловка  «Братская могила советских воинов» </vt:lpstr>
      <vt:lpstr>Презентация PowerPoint</vt:lpstr>
      <vt:lpstr>с. Котляревское  «Братская могила советских воинов»</vt:lpstr>
      <vt:lpstr>Презентация PowerPoint</vt:lpstr>
      <vt:lpstr>Первомайский сельский совет. с. Первомайское  «Братская могила советских воинов и памятник воинам-односельчанам» </vt:lpstr>
      <vt:lpstr>Презентация PowerPoint</vt:lpstr>
      <vt:lpstr>Мичуринский сельский совет. с. Мичурино «Братская могила советских воинов и памятник воинам односельчанам»</vt:lpstr>
      <vt:lpstr>Презентация PowerPoint</vt:lpstr>
      <vt:lpstr>с. Богдановка  «Братская могила советских воинов и памятник односельчанам»</vt:lpstr>
      <vt:lpstr>с. Розовка «Братская могила советских воинов и памятник односельчанам» </vt:lpstr>
      <vt:lpstr>с. Красный Октябрь.  «Братская могила советских воинов» </vt:lpstr>
      <vt:lpstr>Луковский сельский совет с. Николаевка «Братская могила советских воинов»</vt:lpstr>
      <vt:lpstr>с. Таврическое  «Братская могила советских воинов  и памятник воинам-односельчанам».</vt:lpstr>
      <vt:lpstr>с. Луково «Братская могила советских воинов» </vt:lpstr>
      <vt:lpstr>Свободненский сельский совет с. Свободное «Братская могила советских воинов»</vt:lpstr>
      <vt:lpstr>Презентация PowerPoint</vt:lpstr>
      <vt:lpstr>с. Белая Криница «Братская могила советских воинов»</vt:lpstr>
      <vt:lpstr>Староласпинский сельский совет с. Старая Ласпа.</vt:lpstr>
      <vt:lpstr>Презентация PowerPoint</vt:lpstr>
      <vt:lpstr>Презентация PowerPoint</vt:lpstr>
      <vt:lpstr>Презентация PowerPoint</vt:lpstr>
      <vt:lpstr>Староласпинский сельский совет. с. Белокаменка  «Братская могила советских воинов»  </vt:lpstr>
      <vt:lpstr>Документальные материалы: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 - свидетельство мужества и героизма советских воинов, проявленных в годы Великой отечественной войны</dc:title>
  <dc:creator>Lenovo</dc:creator>
  <cp:lastModifiedBy>user</cp:lastModifiedBy>
  <cp:revision>189</cp:revision>
  <cp:lastPrinted>2020-08-27T05:24:08Z</cp:lastPrinted>
  <dcterms:created xsi:type="dcterms:W3CDTF">2020-08-23T03:31:39Z</dcterms:created>
  <dcterms:modified xsi:type="dcterms:W3CDTF">2020-09-07T11:21:16Z</dcterms:modified>
</cp:coreProperties>
</file>